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DB"/>
          </a:solidFill>
        </a:fill>
      </a:tcStyle>
    </a:wholeTbl>
    <a:band2H>
      <a:tcTxStyle b="def" i="def"/>
      <a:tcStyle>
        <a:tcBdr/>
        <a:fill>
          <a:solidFill>
            <a:srgbClr val="F0F2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7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EE9"/>
          </a:solidFill>
        </a:fill>
      </a:tcStyle>
    </a:wholeTbl>
    <a:band2H>
      <a:tcTxStyle b="def" i="def"/>
      <a:tcStyle>
        <a:tcBdr/>
        <a:fill>
          <a:solidFill>
            <a:srgbClr val="ECEF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100050" y="4455619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1pPr>
            <a:lvl2pPr marL="0" indent="45720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2pPr>
            <a:lvl3pPr marL="0" indent="91440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3pPr>
            <a:lvl4pPr marL="0" indent="137160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4pPr>
            <a:lvl5pPr marL="0" indent="182880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traight Connector 8"/>
          <p:cNvSpPr/>
          <p:nvPr/>
        </p:nvSpPr>
        <p:spPr>
          <a:xfrm>
            <a:off x="1207657" y="4343400"/>
            <a:ext cx="9875521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1pPr>
            <a:lvl2pPr marL="0" indent="45720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2pPr>
            <a:lvl3pPr marL="0" indent="91440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3pPr>
            <a:lvl4pPr marL="0" indent="137160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4pPr>
            <a:lvl5pPr marL="0" indent="1828800">
              <a:buClrTx/>
              <a:buSzTx/>
              <a:buFontTx/>
              <a:buNone/>
              <a:defRPr cap="all" spc="200" sz="2400">
                <a:solidFill>
                  <a:srgbClr val="444D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traight Connector 8"/>
          <p:cNvSpPr/>
          <p:nvPr/>
        </p:nvSpPr>
        <p:spPr>
          <a:xfrm>
            <a:off x="1207657" y="4343400"/>
            <a:ext cx="9875521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" name="Rectangle 8"/>
          <p:cNvSpPr/>
          <p:nvPr/>
        </p:nvSpPr>
        <p:spPr>
          <a:xfrm>
            <a:off x="-1" y="6334316"/>
            <a:ext cx="12192003" cy="659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" name="Straight Connector 9"/>
          <p:cNvSpPr/>
          <p:nvPr/>
        </p:nvSpPr>
        <p:spPr>
          <a:xfrm>
            <a:off x="1193532" y="1737845"/>
            <a:ext cx="9966961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half" idx="1"/>
          </p:nvPr>
        </p:nvSpPr>
        <p:spPr>
          <a:xfrm>
            <a:off x="1097278" y="1845734"/>
            <a:ext cx="4937761" cy="402336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0755" y="286603"/>
            <a:ext cx="1304926" cy="58737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sz="quarter" idx="1"/>
          </p:nvPr>
        </p:nvSpPr>
        <p:spPr>
          <a:xfrm>
            <a:off x="1097280" y="1846052"/>
            <a:ext cx="4937760" cy="73628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444D2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444D2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444D2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444D2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444D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xt Placeholder 4"/>
          <p:cNvSpPr/>
          <p:nvPr>
            <p:ph type="body" sz="quarter" idx="13"/>
          </p:nvPr>
        </p:nvSpPr>
        <p:spPr>
          <a:xfrm>
            <a:off x="6217919" y="1846052"/>
            <a:ext cx="4937762" cy="73628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FontTx/>
              <a:buNone/>
              <a:defRPr cap="all">
                <a:solidFill>
                  <a:srgbClr val="444D26"/>
                </a:solidFill>
              </a:defRPr>
            </a:pP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Rectangle 5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7"/>
          <p:cNvSpPr/>
          <p:nvPr/>
        </p:nvSpPr>
        <p:spPr>
          <a:xfrm>
            <a:off x="15" y="0"/>
            <a:ext cx="4050793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1" name="Body Level One…"/>
          <p:cNvSpPr txBox="1"/>
          <p:nvPr>
            <p:ph type="body" idx="1"/>
          </p:nvPr>
        </p:nvSpPr>
        <p:spPr>
          <a:xfrm>
            <a:off x="4800600" y="731519"/>
            <a:ext cx="6492241" cy="5257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 Placeholder 3"/>
          <p:cNvSpPr/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4D2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Rectangle 8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xfrm>
            <a:off x="1097280" y="5074920"/>
            <a:ext cx="10113265" cy="82296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" name="Picture Placeholder 2"/>
          <p:cNvSpPr/>
          <p:nvPr>
            <p:ph type="pic" idx="13"/>
          </p:nvPr>
        </p:nvSpPr>
        <p:spPr>
          <a:xfrm>
            <a:off x="14" y="0"/>
            <a:ext cx="12191987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Body Level One…"/>
          <p:cNvSpPr txBox="1"/>
          <p:nvPr>
            <p:ph type="body" sz="quarter" idx="1"/>
          </p:nvPr>
        </p:nvSpPr>
        <p:spPr>
          <a:xfrm>
            <a:off x="1097280" y="5907023"/>
            <a:ext cx="10113265" cy="594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Rectangle 8"/>
          <p:cNvSpPr/>
          <p:nvPr/>
        </p:nvSpPr>
        <p:spPr>
          <a:xfrm>
            <a:off x="-1" y="6334316"/>
            <a:ext cx="12192003" cy="659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Straight Connector 9"/>
          <p:cNvSpPr/>
          <p:nvPr/>
        </p:nvSpPr>
        <p:spPr>
          <a:xfrm>
            <a:off x="1193532" y="1737845"/>
            <a:ext cx="9966961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0755" y="286603"/>
            <a:ext cx="1304926" cy="587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0979606" y="6514077"/>
            <a:ext cx="232877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48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 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404368" marR="0" indent="-2032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64530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82818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101106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11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13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15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17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b="0" baseline="0" cap="none" i="0" spc="0" strike="noStrike" sz="2000" u="none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ni.wa.gov/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idleave.wa.gov/" TargetMode="External"/><Relationship Id="rId3" Type="http://schemas.openxmlformats.org/officeDocument/2006/relationships/hyperlink" Target="https://esd.wa.gov/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dorchardstorage.blob.core.windows.net/esdwa/Default/ESDWAGOV/Unemployment/UIEligibilityChecker.pdf" TargetMode="External"/><Relationship Id="rId3" Type="http://schemas.openxmlformats.org/officeDocument/2006/relationships/hyperlink" Target="https://esd.wa.gov/newsroom/covid-19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idleave.wa.gov/" TargetMode="External"/><Relationship Id="rId3" Type="http://schemas.openxmlformats.org/officeDocument/2006/relationships/hyperlink" Target="https://www.irs.gov/newsroom/covid-19-related-tax-credits-for-required-paid-leave-provided-by-small-and-midsize-businesses-faqs#specific" TargetMode="External"/><Relationship Id="rId4" Type="http://schemas.openxmlformats.org/officeDocument/2006/relationships/hyperlink" Target="https://esd.wa.gov/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irworkcenter.org/" TargetMode="External"/><Relationship Id="rId3" Type="http://schemas.openxmlformats.org/officeDocument/2006/relationships/hyperlink" Target="https://nwjustice.org/home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ol.gov/agencies/whd/pandemic/ffcra-questions#34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d.wa.gov/newsroom/covid-19" TargetMode="External"/><Relationship Id="rId3" Type="http://schemas.openxmlformats.org/officeDocument/2006/relationships/hyperlink" Target="https://paidleave.wa.gov/" TargetMode="External"/><Relationship Id="rId4" Type="http://schemas.openxmlformats.org/officeDocument/2006/relationships/hyperlink" Target="https://lni.wa.gov/" TargetMode="External"/><Relationship Id="rId5" Type="http://schemas.openxmlformats.org/officeDocument/2006/relationships/hyperlink" Target="https://www.seattle.gov/laborstandards/ordinances/paid-sick-and-safe-time" TargetMode="External"/><Relationship Id="rId6" Type="http://schemas.openxmlformats.org/officeDocument/2006/relationships/hyperlink" Target="https://www.dol.gov/agencies/whd/ffcra" TargetMode="External"/><Relationship Id="rId7" Type="http://schemas.openxmlformats.org/officeDocument/2006/relationships/hyperlink" Target="http://www.opportunityinstitute.org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coronavirus/2019-ncov/need-extra-precautions/people-at-higher-risk.html?CDC_AA_refVal=https%3A%2F%2Fwww.cdc.gov%2Fcoronavirus%2F2019-ncov%2Fspecific-groups%2Fpeople-at-higher-risk.html%3Futm_medium%3Demail%26utm_source%3Dgovdelivery&amp;utm_medium=email&amp;utm_source=govdelivery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ooter Placeholder 4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115" name="Title 1"/>
          <p:cNvSpPr txBox="1"/>
          <p:nvPr>
            <p:ph type="ctr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Paid Leave Options </a:t>
            </a:r>
            <a:br/>
            <a:r>
              <a:t>in the Age of COVID-19</a:t>
            </a:r>
          </a:p>
        </p:txBody>
      </p:sp>
      <p:sp>
        <p:nvSpPr>
          <p:cNvPr id="116" name="Subtitle 2"/>
          <p:cNvSpPr txBox="1"/>
          <p:nvPr>
            <p:ph type="subTitle" sz="quarter" idx="1"/>
          </p:nvPr>
        </p:nvSpPr>
        <p:spPr>
          <a:xfrm>
            <a:off x="1100050" y="4455619"/>
            <a:ext cx="6991006" cy="11430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pc="100" sz="2000"/>
            </a:pPr>
            <a:r>
              <a:t>Marilyn Watkins, </a:t>
            </a:r>
            <a:endParaRPr spc="200"/>
          </a:p>
          <a:p>
            <a:pPr>
              <a:lnSpc>
                <a:spcPct val="72000"/>
              </a:lnSpc>
              <a:defRPr spc="100" sz="2000"/>
            </a:pPr>
            <a:r>
              <a:t>Economic Opportunity Institute</a:t>
            </a:r>
            <a:endParaRPr spc="200"/>
          </a:p>
          <a:p>
            <a:pPr>
              <a:lnSpc>
                <a:spcPct val="72000"/>
              </a:lnSpc>
              <a:defRPr spc="100" sz="2000"/>
            </a:pPr>
            <a:r>
              <a:t>April 16, 2020</a:t>
            </a:r>
          </a:p>
        </p:txBody>
      </p:sp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8977" y="4252421"/>
            <a:ext cx="2414658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ooter Placeholder 2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263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When to use which paid time off?</a:t>
            </a:r>
          </a:p>
        </p:txBody>
      </p:sp>
      <p:sp>
        <p:nvSpPr>
          <p:cNvPr id="264" name="Content Placeholder 5"/>
          <p:cNvSpPr txBox="1"/>
          <p:nvPr>
            <p:ph type="body" idx="1"/>
          </p:nvPr>
        </p:nvSpPr>
        <p:spPr>
          <a:xfrm>
            <a:off x="1429788" y="2105890"/>
            <a:ext cx="9725891" cy="3763203"/>
          </a:xfrm>
          <a:prstGeom prst="rect">
            <a:avLst/>
          </a:prstGeom>
        </p:spPr>
        <p:txBody>
          <a:bodyPr/>
          <a:lstStyle/>
          <a:p>
            <a:pPr marL="274320" indent="-274320">
              <a:buFont typeface="Arial"/>
              <a:buChar char="•"/>
              <a:defRPr sz="2800"/>
            </a:pPr>
            <a:r>
              <a:t>What can I use it for?</a:t>
            </a:r>
          </a:p>
          <a:p>
            <a:pPr marL="274320" indent="-274320">
              <a:buFont typeface="Arial"/>
              <a:buChar char="•"/>
              <a:defRPr sz="2800"/>
            </a:pPr>
            <a:r>
              <a:t>How much time off can I get?</a:t>
            </a:r>
          </a:p>
          <a:p>
            <a:pPr marL="274320" indent="-274320">
              <a:buFont typeface="Arial"/>
              <a:buChar char="•"/>
              <a:defRPr sz="2800"/>
            </a:pPr>
            <a:r>
              <a:t>How much will I get paid?</a:t>
            </a:r>
          </a:p>
          <a:p>
            <a:pPr marL="274320" indent="-274320">
              <a:buFont typeface="Arial"/>
              <a:buChar char="•"/>
              <a:defRPr sz="2800"/>
            </a:pPr>
            <a:r>
              <a:t>How soon will I get paid?</a:t>
            </a:r>
          </a:p>
          <a:p>
            <a:pPr marL="274320" indent="-274320">
              <a:buFont typeface="Arial"/>
              <a:buChar char="•"/>
              <a:defRPr sz="2800"/>
            </a:pPr>
            <a:r>
              <a:t>What might I need later on?</a:t>
            </a:r>
          </a:p>
        </p:txBody>
      </p:sp>
      <p:grpSp>
        <p:nvGrpSpPr>
          <p:cNvPr id="287" name="Content Placeholder 4"/>
          <p:cNvGrpSpPr/>
          <p:nvPr/>
        </p:nvGrpSpPr>
        <p:grpSpPr>
          <a:xfrm>
            <a:off x="6617484" y="2067752"/>
            <a:ext cx="4537325" cy="3529031"/>
            <a:chOff x="0" y="0"/>
            <a:chExt cx="4537322" cy="3529029"/>
          </a:xfrm>
        </p:grpSpPr>
        <p:grpSp>
          <p:nvGrpSpPr>
            <p:cNvPr id="267" name="Group"/>
            <p:cNvGrpSpPr/>
            <p:nvPr/>
          </p:nvGrpSpPr>
          <p:grpSpPr>
            <a:xfrm>
              <a:off x="0" y="0"/>
              <a:ext cx="2016588" cy="1008294"/>
              <a:chOff x="0" y="0"/>
              <a:chExt cx="2016587" cy="1008293"/>
            </a:xfrm>
          </p:grpSpPr>
          <p:sp>
            <p:nvSpPr>
              <p:cNvPr id="265" name="Rounded Rectangle"/>
              <p:cNvSpPr/>
              <p:nvPr/>
            </p:nvSpPr>
            <p:spPr>
              <a:xfrm>
                <a:off x="0" y="0"/>
                <a:ext cx="2016588" cy="1008294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Washington laws"/>
              <p:cNvSpPr txBox="1"/>
              <p:nvPr/>
            </p:nvSpPr>
            <p:spPr>
              <a:xfrm>
                <a:off x="44771" y="123782"/>
                <a:ext cx="1927045" cy="760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Washington laws</a:t>
                </a:r>
              </a:p>
            </p:txBody>
          </p:sp>
        </p:grpSp>
        <p:sp>
          <p:nvSpPr>
            <p:cNvPr id="268" name="Line"/>
            <p:cNvSpPr/>
            <p:nvPr/>
          </p:nvSpPr>
          <p:spPr>
            <a:xfrm>
              <a:off x="201658" y="1008293"/>
              <a:ext cx="201659" cy="7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71" name="Group"/>
            <p:cNvGrpSpPr/>
            <p:nvPr/>
          </p:nvGrpSpPr>
          <p:grpSpPr>
            <a:xfrm>
              <a:off x="403317" y="1260367"/>
              <a:ext cx="1613271" cy="1008295"/>
              <a:chOff x="0" y="0"/>
              <a:chExt cx="1613270" cy="1008293"/>
            </a:xfrm>
          </p:grpSpPr>
          <p:sp>
            <p:nvSpPr>
              <p:cNvPr id="269" name="Rounded Rectangle"/>
              <p:cNvSpPr/>
              <p:nvPr/>
            </p:nvSpPr>
            <p:spPr>
              <a:xfrm>
                <a:off x="0" y="0"/>
                <a:ext cx="1613271" cy="10082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</a:p>
            </p:txBody>
          </p:sp>
          <p:sp>
            <p:nvSpPr>
              <p:cNvPr id="270" name="Sick &amp; Safe Leave: at least 1 hr for every 40 hrs worked"/>
              <p:cNvSpPr txBox="1"/>
              <p:nvPr/>
            </p:nvSpPr>
            <p:spPr>
              <a:xfrm>
                <a:off x="39691" y="37422"/>
                <a:ext cx="1533887" cy="933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Sick &amp; Safe Leave: at least 1 hr for every 40 hrs worked</a:t>
                </a:r>
              </a:p>
            </p:txBody>
          </p:sp>
        </p:grpSp>
        <p:sp>
          <p:nvSpPr>
            <p:cNvPr id="272" name="Line"/>
            <p:cNvSpPr/>
            <p:nvPr/>
          </p:nvSpPr>
          <p:spPr>
            <a:xfrm>
              <a:off x="201658" y="1008294"/>
              <a:ext cx="201659" cy="201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75" name="Group"/>
            <p:cNvGrpSpPr/>
            <p:nvPr/>
          </p:nvGrpSpPr>
          <p:grpSpPr>
            <a:xfrm>
              <a:off x="403317" y="2520735"/>
              <a:ext cx="1613271" cy="1008295"/>
              <a:chOff x="0" y="0"/>
              <a:chExt cx="1613270" cy="1008293"/>
            </a:xfrm>
          </p:grpSpPr>
          <p:sp>
            <p:nvSpPr>
              <p:cNvPr id="273" name="Rounded Rectangle"/>
              <p:cNvSpPr/>
              <p:nvPr/>
            </p:nvSpPr>
            <p:spPr>
              <a:xfrm>
                <a:off x="0" y="0"/>
                <a:ext cx="1613271" cy="10082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</a:p>
            </p:txBody>
          </p:sp>
          <p:sp>
            <p:nvSpPr>
              <p:cNvPr id="274" name="Paid Family &amp; Medical Leave: 12- 18 wks"/>
              <p:cNvSpPr txBox="1"/>
              <p:nvPr/>
            </p:nvSpPr>
            <p:spPr>
              <a:xfrm>
                <a:off x="39691" y="146006"/>
                <a:ext cx="1533887" cy="7162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Paid Family &amp; Medical Leave: 12- 18 wks</a:t>
                </a:r>
              </a:p>
            </p:txBody>
          </p:sp>
        </p:grpSp>
        <p:grpSp>
          <p:nvGrpSpPr>
            <p:cNvPr id="278" name="Group"/>
            <p:cNvGrpSpPr/>
            <p:nvPr/>
          </p:nvGrpSpPr>
          <p:grpSpPr>
            <a:xfrm>
              <a:off x="2520734" y="0"/>
              <a:ext cx="2016589" cy="1008294"/>
              <a:chOff x="0" y="0"/>
              <a:chExt cx="2016587" cy="1008293"/>
            </a:xfrm>
          </p:grpSpPr>
          <p:sp>
            <p:nvSpPr>
              <p:cNvPr id="276" name="Rounded Rectangle"/>
              <p:cNvSpPr/>
              <p:nvPr/>
            </p:nvSpPr>
            <p:spPr>
              <a:xfrm>
                <a:off x="0" y="0"/>
                <a:ext cx="2016588" cy="1008294"/>
              </a:xfrm>
              <a:prstGeom prst="roundRect">
                <a:avLst>
                  <a:gd name="adj" fmla="val 10000"/>
                </a:avLst>
              </a:prstGeom>
              <a:solidFill>
                <a:srgbClr val="4E75A3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7" name="Federal COVID, ends Dec. 31"/>
              <p:cNvSpPr txBox="1"/>
              <p:nvPr/>
            </p:nvSpPr>
            <p:spPr>
              <a:xfrm>
                <a:off x="44772" y="123782"/>
                <a:ext cx="1927045" cy="760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Federal COVID, ends Dec. 31</a:t>
                </a:r>
              </a:p>
            </p:txBody>
          </p:sp>
        </p:grpSp>
        <p:sp>
          <p:nvSpPr>
            <p:cNvPr id="279" name="Line"/>
            <p:cNvSpPr/>
            <p:nvPr/>
          </p:nvSpPr>
          <p:spPr>
            <a:xfrm>
              <a:off x="2722393" y="1008293"/>
              <a:ext cx="201659" cy="7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82" name="Group"/>
            <p:cNvGrpSpPr/>
            <p:nvPr/>
          </p:nvGrpSpPr>
          <p:grpSpPr>
            <a:xfrm>
              <a:off x="2924052" y="1260367"/>
              <a:ext cx="1613271" cy="1008295"/>
              <a:chOff x="0" y="0"/>
              <a:chExt cx="1613270" cy="1008293"/>
            </a:xfrm>
          </p:grpSpPr>
          <p:sp>
            <p:nvSpPr>
              <p:cNvPr id="280" name="Rounded Rectangle"/>
              <p:cNvSpPr/>
              <p:nvPr/>
            </p:nvSpPr>
            <p:spPr>
              <a:xfrm>
                <a:off x="0" y="0"/>
                <a:ext cx="1613271" cy="10082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rgbClr val="4E75A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</a:p>
            </p:txBody>
          </p:sp>
          <p:sp>
            <p:nvSpPr>
              <p:cNvPr id="281" name="Sick Leave: 10 days for most COVID needs"/>
              <p:cNvSpPr txBox="1"/>
              <p:nvPr/>
            </p:nvSpPr>
            <p:spPr>
              <a:xfrm>
                <a:off x="39692" y="146007"/>
                <a:ext cx="1533887" cy="7162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Sick Leave: 10 days for most COVID needs</a:t>
                </a:r>
              </a:p>
            </p:txBody>
          </p:sp>
        </p:grpSp>
        <p:sp>
          <p:nvSpPr>
            <p:cNvPr id="283" name="Line"/>
            <p:cNvSpPr/>
            <p:nvPr/>
          </p:nvSpPr>
          <p:spPr>
            <a:xfrm>
              <a:off x="2722393" y="1008294"/>
              <a:ext cx="201659" cy="201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86" name="Group"/>
            <p:cNvGrpSpPr/>
            <p:nvPr/>
          </p:nvGrpSpPr>
          <p:grpSpPr>
            <a:xfrm>
              <a:off x="2924052" y="2520735"/>
              <a:ext cx="1613271" cy="1008295"/>
              <a:chOff x="0" y="0"/>
              <a:chExt cx="1613270" cy="1008293"/>
            </a:xfrm>
          </p:grpSpPr>
          <p:sp>
            <p:nvSpPr>
              <p:cNvPr id="284" name="Rounded Rectangle"/>
              <p:cNvSpPr/>
              <p:nvPr/>
            </p:nvSpPr>
            <p:spPr>
              <a:xfrm>
                <a:off x="0" y="0"/>
                <a:ext cx="1613271" cy="10082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rgbClr val="4E75A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</a:p>
            </p:txBody>
          </p:sp>
          <p:sp>
            <p:nvSpPr>
              <p:cNvPr id="285" name="EFMLEA: 2 wks unpaid, 10 wks paid for childcare only"/>
              <p:cNvSpPr txBox="1"/>
              <p:nvPr/>
            </p:nvSpPr>
            <p:spPr>
              <a:xfrm>
                <a:off x="39692" y="37421"/>
                <a:ext cx="1533887" cy="933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EFMLEA: 2 wks unpaid, 10 wks paid for childcare only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290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defTabSz="905255">
              <a:defRPr spc="-99" sz="4752">
                <a:solidFill>
                  <a:srgbClr val="7C354D"/>
                </a:solidFill>
              </a:defRPr>
            </a:pPr>
            <a:r>
              <a:t>For COVID-related, </a:t>
            </a:r>
            <a:br/>
            <a:r>
              <a:t>consider using federal leave first</a:t>
            </a:r>
          </a:p>
        </p:txBody>
      </p:sp>
      <p:sp>
        <p:nvSpPr>
          <p:cNvPr id="291" name="Content Placeholder 2"/>
          <p:cNvSpPr txBox="1"/>
          <p:nvPr>
            <p:ph type="body" sz="half" idx="1"/>
          </p:nvPr>
        </p:nvSpPr>
        <p:spPr>
          <a:xfrm>
            <a:off x="5131723" y="1871161"/>
            <a:ext cx="6317674" cy="4429886"/>
          </a:xfrm>
          <a:prstGeom prst="rect">
            <a:avLst/>
          </a:prstGeom>
        </p:spPr>
        <p:txBody>
          <a:bodyPr/>
          <a:lstStyle/>
          <a:p>
            <a:pPr marL="274320" indent="-274320">
              <a:buFont typeface="Arial"/>
              <a:buChar char="•"/>
              <a:defRPr sz="2800"/>
            </a:pPr>
            <a:r>
              <a:t>This leave expires Dec. 31</a:t>
            </a:r>
          </a:p>
          <a:p>
            <a:pPr marL="274320" indent="-274320">
              <a:buFont typeface="Arial"/>
              <a:buChar char="•"/>
              <a:defRPr sz="2800"/>
            </a:pPr>
            <a:r>
              <a:t>Full pay in regular paycheck for self</a:t>
            </a:r>
          </a:p>
          <a:p>
            <a:pPr marL="274320" indent="-274320">
              <a:buFont typeface="Arial"/>
              <a:buChar char="•"/>
              <a:defRPr sz="2800"/>
            </a:pPr>
            <a:r>
              <a:t>2/3 pay for caregiving. </a:t>
            </a:r>
            <a:r>
              <a:rPr i="1"/>
              <a:t>Hint: ask employer to top off or use PTO to supplement</a:t>
            </a:r>
            <a:endParaRPr i="1"/>
          </a:p>
          <a:p>
            <a:pPr marL="274320" indent="-274320">
              <a:buFont typeface="Arial"/>
              <a:buChar char="•"/>
              <a:defRPr sz="2800"/>
            </a:pPr>
            <a:r>
              <a:t>You’ll still have all your employer paid leave and WA PFML for other needs</a:t>
            </a:r>
          </a:p>
          <a:p>
            <a:pPr marL="274320" indent="-274320">
              <a:buFont typeface="Arial"/>
              <a:buChar char="•"/>
              <a:defRPr sz="2800"/>
            </a:pPr>
            <a:r>
              <a:t>Check Workers’ Comp eligibility if you got COVID-19 at work: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Lni.wa.gov</a:t>
            </a:r>
          </a:p>
        </p:txBody>
      </p:sp>
      <p:grpSp>
        <p:nvGrpSpPr>
          <p:cNvPr id="318" name="Diagram 4"/>
          <p:cNvGrpSpPr/>
          <p:nvPr/>
        </p:nvGrpSpPr>
        <p:grpSpPr>
          <a:xfrm>
            <a:off x="1007632" y="1762651"/>
            <a:ext cx="3456922" cy="4562980"/>
            <a:chOff x="0" y="0"/>
            <a:chExt cx="3456922" cy="4562979"/>
          </a:xfrm>
        </p:grpSpPr>
        <p:sp>
          <p:nvSpPr>
            <p:cNvPr id="292" name="Line"/>
            <p:cNvSpPr/>
            <p:nvPr/>
          </p:nvSpPr>
          <p:spPr>
            <a:xfrm>
              <a:off x="701720" y="3886761"/>
              <a:ext cx="458277" cy="1"/>
            </a:xfrm>
            <a:prstGeom prst="line">
              <a:avLst/>
            </a:pr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Line"/>
            <p:cNvSpPr/>
            <p:nvPr/>
          </p:nvSpPr>
          <p:spPr>
            <a:xfrm>
              <a:off x="701720" y="1659155"/>
              <a:ext cx="458277" cy="130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701720" y="1659155"/>
              <a:ext cx="458277" cy="43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701720" y="1239162"/>
              <a:ext cx="463822" cy="41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701720" y="349296"/>
              <a:ext cx="458277" cy="130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grpSp>
          <p:nvGrpSpPr>
            <p:cNvPr id="299" name="Group"/>
            <p:cNvGrpSpPr/>
            <p:nvPr/>
          </p:nvGrpSpPr>
          <p:grpSpPr>
            <a:xfrm>
              <a:off x="3129" y="282414"/>
              <a:ext cx="698592" cy="2753481"/>
              <a:chOff x="0" y="0"/>
              <a:chExt cx="698591" cy="2753479"/>
            </a:xfrm>
          </p:grpSpPr>
          <p:sp>
            <p:nvSpPr>
              <p:cNvPr id="297" name="Rectangle"/>
              <p:cNvSpPr/>
              <p:nvPr/>
            </p:nvSpPr>
            <p:spPr>
              <a:xfrm rot="16200000">
                <a:off x="-1027445" y="1027444"/>
                <a:ext cx="2753481" cy="698592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700"/>
                  </a:spcBef>
                  <a:defRPr sz="2300"/>
                </a:pPr>
              </a:p>
            </p:txBody>
          </p:sp>
          <p:sp>
            <p:nvSpPr>
              <p:cNvPr id="298" name="Federal sick leave"/>
              <p:cNvSpPr txBox="1"/>
              <p:nvPr/>
            </p:nvSpPr>
            <p:spPr>
              <a:xfrm rot="16200000">
                <a:off x="-1027445" y="1184335"/>
                <a:ext cx="2753481" cy="3848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604" tIns="14604" rIns="14604" bIns="14604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/>
                </a:lvl1pPr>
              </a:lstStyle>
              <a:p>
                <a:pPr/>
                <a:r>
                  <a:t>Federal sick leave</a:t>
                </a:r>
              </a:p>
            </p:txBody>
          </p:sp>
        </p:grpSp>
        <p:grpSp>
          <p:nvGrpSpPr>
            <p:cNvPr id="302" name="Group"/>
            <p:cNvGrpSpPr/>
            <p:nvPr/>
          </p:nvGrpSpPr>
          <p:grpSpPr>
            <a:xfrm>
              <a:off x="1159997" y="0"/>
              <a:ext cx="2291381" cy="698592"/>
              <a:chOff x="0" y="0"/>
              <a:chExt cx="2291379" cy="698591"/>
            </a:xfrm>
          </p:grpSpPr>
          <p:sp>
            <p:nvSpPr>
              <p:cNvPr id="300" name="Rectangle"/>
              <p:cNvSpPr/>
              <p:nvPr/>
            </p:nvSpPr>
            <p:spPr>
              <a:xfrm>
                <a:off x="0" y="-1"/>
                <a:ext cx="2291380" cy="698593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</a:p>
            </p:txBody>
          </p:sp>
          <p:sp>
            <p:nvSpPr>
              <p:cNvPr id="301" name="You have been ordered or advised by health provider to self-quarantine"/>
              <p:cNvSpPr txBox="1"/>
              <p:nvPr/>
            </p:nvSpPr>
            <p:spPr>
              <a:xfrm>
                <a:off x="0" y="1315"/>
                <a:ext cx="2291380" cy="695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You have been ordered or advised by health provider to self-quarantine</a:t>
                </a:r>
              </a:p>
            </p:txBody>
          </p:sp>
        </p:grpSp>
        <p:grpSp>
          <p:nvGrpSpPr>
            <p:cNvPr id="305" name="Group"/>
            <p:cNvGrpSpPr/>
            <p:nvPr/>
          </p:nvGrpSpPr>
          <p:grpSpPr>
            <a:xfrm>
              <a:off x="1165542" y="889866"/>
              <a:ext cx="2291381" cy="698592"/>
              <a:chOff x="0" y="0"/>
              <a:chExt cx="2291379" cy="698591"/>
            </a:xfrm>
          </p:grpSpPr>
          <p:sp>
            <p:nvSpPr>
              <p:cNvPr id="303" name="Rectangle"/>
              <p:cNvSpPr/>
              <p:nvPr/>
            </p:nvSpPr>
            <p:spPr>
              <a:xfrm>
                <a:off x="0" y="-1"/>
                <a:ext cx="2291380" cy="698593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</a:p>
            </p:txBody>
          </p:sp>
          <p:sp>
            <p:nvSpPr>
              <p:cNvPr id="304" name="You have or are seeking diagnosis of COVID-19"/>
              <p:cNvSpPr txBox="1"/>
              <p:nvPr/>
            </p:nvSpPr>
            <p:spPr>
              <a:xfrm>
                <a:off x="0" y="109900"/>
                <a:ext cx="2291380" cy="4787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You have or are seeking diagnosis of COVID-19</a:t>
                </a:r>
              </a:p>
            </p:txBody>
          </p:sp>
        </p:grpSp>
        <p:grpSp>
          <p:nvGrpSpPr>
            <p:cNvPr id="308" name="Group"/>
            <p:cNvGrpSpPr/>
            <p:nvPr/>
          </p:nvGrpSpPr>
          <p:grpSpPr>
            <a:xfrm>
              <a:off x="1159997" y="1746478"/>
              <a:ext cx="2291381" cy="698592"/>
              <a:chOff x="0" y="0"/>
              <a:chExt cx="2291379" cy="698591"/>
            </a:xfrm>
          </p:grpSpPr>
          <p:sp>
            <p:nvSpPr>
              <p:cNvPr id="306" name="Rectangle"/>
              <p:cNvSpPr/>
              <p:nvPr/>
            </p:nvSpPr>
            <p:spPr>
              <a:xfrm>
                <a:off x="0" y="-1"/>
                <a:ext cx="2291380" cy="698593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</a:p>
            </p:txBody>
          </p:sp>
          <p:sp>
            <p:nvSpPr>
              <p:cNvPr id="307" name="You're caring for someone who is quarantined or may have COVID."/>
              <p:cNvSpPr txBox="1"/>
              <p:nvPr/>
            </p:nvSpPr>
            <p:spPr>
              <a:xfrm>
                <a:off x="0" y="1315"/>
                <a:ext cx="2291380" cy="695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You're caring for someone who is quarantined or may have COVID.</a:t>
                </a:r>
              </a:p>
            </p:txBody>
          </p:sp>
        </p:grpSp>
        <p:grpSp>
          <p:nvGrpSpPr>
            <p:cNvPr id="311" name="Group"/>
            <p:cNvGrpSpPr/>
            <p:nvPr/>
          </p:nvGrpSpPr>
          <p:grpSpPr>
            <a:xfrm>
              <a:off x="1159997" y="2619719"/>
              <a:ext cx="2291381" cy="698592"/>
              <a:chOff x="0" y="0"/>
              <a:chExt cx="2291379" cy="698591"/>
            </a:xfrm>
          </p:grpSpPr>
          <p:sp>
            <p:nvSpPr>
              <p:cNvPr id="309" name="Rectangle"/>
              <p:cNvSpPr/>
              <p:nvPr/>
            </p:nvSpPr>
            <p:spPr>
              <a:xfrm>
                <a:off x="0" y="-1"/>
                <a:ext cx="2291380" cy="698593"/>
              </a:xfrm>
              <a:prstGeom prst="rect">
                <a:avLst/>
              </a:prstGeom>
              <a:solidFill>
                <a:srgbClr val="E3BECA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sz="1600"/>
                </a:pPr>
              </a:p>
            </p:txBody>
          </p:sp>
          <p:sp>
            <p:nvSpPr>
              <p:cNvPr id="310" name="Child’s school or childcare closed – 2 wks"/>
              <p:cNvSpPr txBox="1"/>
              <p:nvPr/>
            </p:nvSpPr>
            <p:spPr>
              <a:xfrm>
                <a:off x="0" y="109900"/>
                <a:ext cx="2291380" cy="4787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Child’s school or childcare closed – 2 wks</a:t>
                </a:r>
              </a:p>
            </p:txBody>
          </p:sp>
        </p:grpSp>
        <p:grpSp>
          <p:nvGrpSpPr>
            <p:cNvPr id="314" name="Group"/>
            <p:cNvGrpSpPr/>
            <p:nvPr/>
          </p:nvGrpSpPr>
          <p:grpSpPr>
            <a:xfrm>
              <a:off x="-1" y="3210543"/>
              <a:ext cx="704851" cy="1352437"/>
              <a:chOff x="0" y="0"/>
              <a:chExt cx="704850" cy="1352435"/>
            </a:xfrm>
          </p:grpSpPr>
          <p:sp>
            <p:nvSpPr>
              <p:cNvPr id="312" name="Rectangle"/>
              <p:cNvSpPr/>
              <p:nvPr/>
            </p:nvSpPr>
            <p:spPr>
              <a:xfrm rot="16200000">
                <a:off x="-323793" y="326922"/>
                <a:ext cx="1352436" cy="698592"/>
              </a:xfrm>
              <a:prstGeom prst="rect">
                <a:avLst/>
              </a:prstGeom>
              <a:solidFill>
                <a:srgbClr val="E3BECA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700"/>
                  </a:spcBef>
                  <a:defRPr sz="2300"/>
                </a:pPr>
              </a:p>
            </p:txBody>
          </p:sp>
          <p:sp>
            <p:nvSpPr>
              <p:cNvPr id="313" name="FMLA expansion"/>
              <p:cNvSpPr txBox="1"/>
              <p:nvPr/>
            </p:nvSpPr>
            <p:spPr>
              <a:xfrm rot="16200000">
                <a:off x="-323793" y="323792"/>
                <a:ext cx="1352436" cy="7048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604" tIns="14604" rIns="14604" bIns="14604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/>
                </a:lvl1pPr>
              </a:lstStyle>
              <a:p>
                <a:pPr/>
                <a:r>
                  <a:t>FMLA expansion</a:t>
                </a:r>
              </a:p>
            </p:txBody>
          </p:sp>
        </p:grpSp>
        <p:grpSp>
          <p:nvGrpSpPr>
            <p:cNvPr id="317" name="Group"/>
            <p:cNvGrpSpPr/>
            <p:nvPr/>
          </p:nvGrpSpPr>
          <p:grpSpPr>
            <a:xfrm>
              <a:off x="1159997" y="3537465"/>
              <a:ext cx="2291381" cy="698592"/>
              <a:chOff x="0" y="0"/>
              <a:chExt cx="2291379" cy="698591"/>
            </a:xfrm>
          </p:grpSpPr>
          <p:sp>
            <p:nvSpPr>
              <p:cNvPr id="315" name="Rectangle"/>
              <p:cNvSpPr/>
              <p:nvPr/>
            </p:nvSpPr>
            <p:spPr>
              <a:xfrm>
                <a:off x="0" y="-1"/>
                <a:ext cx="2291380" cy="698593"/>
              </a:xfrm>
              <a:prstGeom prst="rect">
                <a:avLst/>
              </a:prstGeom>
              <a:solidFill>
                <a:srgbClr val="E3BECA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6" name="Child's school or childcare closed – 10 wks paid"/>
              <p:cNvSpPr txBox="1"/>
              <p:nvPr/>
            </p:nvSpPr>
            <p:spPr>
              <a:xfrm>
                <a:off x="0" y="109900"/>
                <a:ext cx="2291380" cy="4787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" tIns="10160" rIns="10160" bIns="101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/>
                </a:lvl1pPr>
              </a:lstStyle>
              <a:p>
                <a:pPr/>
                <a:r>
                  <a:t>Child's school or childcare closed – 10 wks paid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21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defTabSz="905255">
              <a:defRPr spc="-99" sz="4752">
                <a:solidFill>
                  <a:srgbClr val="7C354D"/>
                </a:solidFill>
              </a:defRPr>
            </a:pPr>
            <a:r>
              <a:t>Consider using your </a:t>
            </a:r>
            <a:br/>
            <a:r>
              <a:t>regular sick leave or WA PFML:</a:t>
            </a:r>
          </a:p>
        </p:txBody>
      </p:sp>
      <p:sp>
        <p:nvSpPr>
          <p:cNvPr id="322" name="Content Placeholder 2"/>
          <p:cNvSpPr txBox="1"/>
          <p:nvPr>
            <p:ph type="body" idx="1"/>
          </p:nvPr>
        </p:nvSpPr>
        <p:spPr>
          <a:xfrm>
            <a:off x="1097280" y="1856508"/>
            <a:ext cx="10058401" cy="4483331"/>
          </a:xfrm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For non-COVID-19 needs</a:t>
            </a:r>
          </a:p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For COVID-19 if your employer isn’t covered by federal emergency leave or excludes you from coverage</a:t>
            </a:r>
          </a:p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Consider for COVID if you have 100s of hours of sick leave accrued</a:t>
            </a:r>
          </a:p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Remember – due to high demand,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WA PFML </a:t>
            </a:r>
            <a:r>
              <a:t>and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3" invalidUrl="" action="" tgtFrame="" tooltip="" history="1" highlightClick="0" endSnd="0"/>
              </a:rPr>
              <a:t>Unemployment I</a:t>
            </a:r>
            <a:r>
              <a:t>nsurance currently take several weeks to approve applications (but pay retroactively to beginning of eligibility)</a:t>
            </a:r>
          </a:p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PFML is also available between jobs or if you have no work, as long as you worked 820 hours last year; apply at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paidleave.wa.gov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2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25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defTabSz="905255">
              <a:defRPr spc="-99" sz="4752">
                <a:solidFill>
                  <a:srgbClr val="7C354D"/>
                </a:solidFill>
              </a:defRPr>
            </a:pPr>
            <a:r>
              <a:t>Emergency expansions may make </a:t>
            </a:r>
            <a:br/>
            <a:r>
              <a:t>Unemployment Insurance an option</a:t>
            </a:r>
          </a:p>
        </p:txBody>
      </p:sp>
      <p:sp>
        <p:nvSpPr>
          <p:cNvPr id="326" name="Content Placeholder 4"/>
          <p:cNvSpPr txBox="1"/>
          <p:nvPr>
            <p:ph type="body" sz="half" idx="1"/>
          </p:nvPr>
        </p:nvSpPr>
        <p:spPr>
          <a:xfrm>
            <a:off x="5187141" y="2155767"/>
            <a:ext cx="6373092" cy="4031175"/>
          </a:xfrm>
          <a:prstGeom prst="rect">
            <a:avLst/>
          </a:prstGeom>
        </p:spPr>
        <p:txBody>
          <a:bodyPr/>
          <a:lstStyle/>
          <a:p>
            <a:pPr marL="182879" indent="-182879">
              <a:buFont typeface="Arial"/>
              <a:buChar char="•"/>
              <a:defRPr sz="2500"/>
            </a:pPr>
            <a:r>
              <a:t>Federal and state COVID-response expansions make UI available to many impacted documented workers</a:t>
            </a:r>
            <a:endParaRPr sz="1800"/>
          </a:p>
          <a:p>
            <a:pPr marL="182879" indent="-182879">
              <a:buFont typeface="Arial"/>
              <a:buChar char="•"/>
              <a:defRPr sz="2500"/>
            </a:pPr>
            <a:r>
              <a:t>Between March 29 and July 25, UI recipients will receive $600/wk on top of usual benefits</a:t>
            </a:r>
            <a:endParaRPr sz="1800"/>
          </a:p>
          <a:p>
            <a:pPr marL="182879" indent="-182879">
              <a:buFont typeface="Arial"/>
              <a:buChar char="•"/>
              <a:defRPr sz="2500"/>
            </a:pPr>
            <a:r>
              <a:t>Benefits are retroactive to date of eligibility and can extend for up to 39 weeks</a:t>
            </a:r>
            <a:endParaRPr sz="1800"/>
          </a:p>
          <a:p>
            <a:pPr marL="182879" indent="-182879">
              <a:buFont typeface="Arial"/>
              <a:buChar char="•"/>
              <a:defRPr sz="2500"/>
            </a:pPr>
            <a:r>
              <a:t>See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eligibility checker </a:t>
            </a:r>
            <a:r>
              <a:t>and apply at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3" invalidUrl="" action="" tgtFrame="" tooltip="" history="1" highlightClick="0" endSnd="0"/>
              </a:rPr>
              <a:t>esd.wa.gov</a:t>
            </a:r>
          </a:p>
        </p:txBody>
      </p:sp>
      <p:grpSp>
        <p:nvGrpSpPr>
          <p:cNvPr id="346" name="Diagram 3"/>
          <p:cNvGrpSpPr/>
          <p:nvPr/>
        </p:nvGrpSpPr>
        <p:grpSpPr>
          <a:xfrm>
            <a:off x="725277" y="1836613"/>
            <a:ext cx="4113226" cy="4385853"/>
            <a:chOff x="0" y="0"/>
            <a:chExt cx="4113225" cy="4385852"/>
          </a:xfrm>
        </p:grpSpPr>
        <p:sp>
          <p:nvSpPr>
            <p:cNvPr id="327" name="Line"/>
            <p:cNvSpPr/>
            <p:nvPr/>
          </p:nvSpPr>
          <p:spPr>
            <a:xfrm>
              <a:off x="833310" y="2192926"/>
              <a:ext cx="546653" cy="156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93ABC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833310" y="2192926"/>
              <a:ext cx="546653" cy="5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93ABC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833310" y="1672106"/>
              <a:ext cx="546653" cy="5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5875" cap="flat">
              <a:solidFill>
                <a:srgbClr val="93ABC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833310" y="630466"/>
              <a:ext cx="546653" cy="156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5875" cap="flat">
              <a:solidFill>
                <a:srgbClr val="93ABC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grpSp>
          <p:nvGrpSpPr>
            <p:cNvPr id="333" name="Group"/>
            <p:cNvGrpSpPr/>
            <p:nvPr/>
          </p:nvGrpSpPr>
          <p:grpSpPr>
            <a:xfrm>
              <a:off x="-1" y="0"/>
              <a:ext cx="833312" cy="4385853"/>
              <a:chOff x="0" y="0"/>
              <a:chExt cx="833310" cy="4385852"/>
            </a:xfrm>
          </p:grpSpPr>
          <p:sp>
            <p:nvSpPr>
              <p:cNvPr id="331" name="Rectangle"/>
              <p:cNvSpPr/>
              <p:nvPr/>
            </p:nvSpPr>
            <p:spPr>
              <a:xfrm rot="16200000">
                <a:off x="-1776272" y="1776271"/>
                <a:ext cx="4385854" cy="833311"/>
              </a:xfrm>
              <a:prstGeom prst="rect">
                <a:avLst/>
              </a:prstGeom>
              <a:solidFill>
                <a:srgbClr val="657D9A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2" name="Unemployment Insurance"/>
              <p:cNvSpPr txBox="1"/>
              <p:nvPr/>
            </p:nvSpPr>
            <p:spPr>
              <a:xfrm rot="16200000">
                <a:off x="-1776271" y="1924956"/>
                <a:ext cx="4385853" cy="535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spAutoFit/>
              </a:bodyPr>
              <a:lstStyle>
                <a:lvl1pPr algn="ctr" defTabSz="1422400">
                  <a:lnSpc>
                    <a:spcPct val="90000"/>
                  </a:lnSpc>
                  <a:spcBef>
                    <a:spcPts val="1300"/>
                  </a:spcBef>
                  <a:defRPr sz="3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Unemployment Insurance</a:t>
                </a:r>
              </a:p>
            </p:txBody>
          </p:sp>
        </p:grpSp>
        <p:grpSp>
          <p:nvGrpSpPr>
            <p:cNvPr id="336" name="Group"/>
            <p:cNvGrpSpPr/>
            <p:nvPr/>
          </p:nvGrpSpPr>
          <p:grpSpPr>
            <a:xfrm>
              <a:off x="1379963" y="213810"/>
              <a:ext cx="2733263" cy="833311"/>
              <a:chOff x="0" y="0"/>
              <a:chExt cx="2733262" cy="833309"/>
            </a:xfrm>
          </p:grpSpPr>
          <p:sp>
            <p:nvSpPr>
              <p:cNvPr id="334" name="Rectangle"/>
              <p:cNvSpPr/>
              <p:nvPr/>
            </p:nvSpPr>
            <p:spPr>
              <a:xfrm>
                <a:off x="-1" y="0"/>
                <a:ext cx="2733264" cy="833310"/>
              </a:xfrm>
              <a:prstGeom prst="rect">
                <a:avLst/>
              </a:prstGeom>
              <a:solidFill>
                <a:srgbClr val="748FAF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5" name="Your employer has reduced your hours"/>
              <p:cNvSpPr txBox="1"/>
              <p:nvPr/>
            </p:nvSpPr>
            <p:spPr>
              <a:xfrm>
                <a:off x="0" y="127095"/>
                <a:ext cx="2733263" cy="579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64" tIns="12064" rIns="12064" bIns="1206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Your employer has reduced your hours</a:t>
                </a:r>
              </a:p>
            </p:txBody>
          </p:sp>
        </p:grpSp>
        <p:grpSp>
          <p:nvGrpSpPr>
            <p:cNvPr id="339" name="Group"/>
            <p:cNvGrpSpPr/>
            <p:nvPr/>
          </p:nvGrpSpPr>
          <p:grpSpPr>
            <a:xfrm>
              <a:off x="1379963" y="1255450"/>
              <a:ext cx="2733263" cy="833311"/>
              <a:chOff x="0" y="0"/>
              <a:chExt cx="2733262" cy="833309"/>
            </a:xfrm>
          </p:grpSpPr>
          <p:sp>
            <p:nvSpPr>
              <p:cNvPr id="337" name="Rectangle"/>
              <p:cNvSpPr/>
              <p:nvPr/>
            </p:nvSpPr>
            <p:spPr>
              <a:xfrm>
                <a:off x="-1" y="0"/>
                <a:ext cx="2733264" cy="833310"/>
              </a:xfrm>
              <a:prstGeom prst="rect">
                <a:avLst/>
              </a:prstGeom>
              <a:solidFill>
                <a:srgbClr val="748FAF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8" name="You have been laid off or furloughed"/>
              <p:cNvSpPr txBox="1"/>
              <p:nvPr/>
            </p:nvSpPr>
            <p:spPr>
              <a:xfrm>
                <a:off x="0" y="127095"/>
                <a:ext cx="2733263" cy="579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64" tIns="12064" rIns="12064" bIns="1206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You have been laid off or furloughed</a:t>
                </a:r>
              </a:p>
            </p:txBody>
          </p:sp>
        </p:grpSp>
        <p:grpSp>
          <p:nvGrpSpPr>
            <p:cNvPr id="342" name="Group"/>
            <p:cNvGrpSpPr/>
            <p:nvPr/>
          </p:nvGrpSpPr>
          <p:grpSpPr>
            <a:xfrm>
              <a:off x="1379963" y="2292740"/>
              <a:ext cx="2733263" cy="842010"/>
              <a:chOff x="0" y="0"/>
              <a:chExt cx="2733262" cy="842009"/>
            </a:xfrm>
          </p:grpSpPr>
          <p:sp>
            <p:nvSpPr>
              <p:cNvPr id="340" name="Rectangle"/>
              <p:cNvSpPr/>
              <p:nvPr/>
            </p:nvSpPr>
            <p:spPr>
              <a:xfrm>
                <a:off x="0" y="4349"/>
                <a:ext cx="2733263" cy="833311"/>
              </a:xfrm>
              <a:prstGeom prst="rect">
                <a:avLst/>
              </a:prstGeom>
              <a:solidFill>
                <a:srgbClr val="748FAF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1" name="You are a gig worker or self-employed and no longer have work"/>
              <p:cNvSpPr txBox="1"/>
              <p:nvPr/>
            </p:nvSpPr>
            <p:spPr>
              <a:xfrm>
                <a:off x="0" y="0"/>
                <a:ext cx="2733263" cy="842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64" tIns="12064" rIns="12064" bIns="1206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You are a gig worker or self-employed and no longer have work</a:t>
                </a:r>
              </a:p>
            </p:txBody>
          </p:sp>
        </p:grpSp>
        <p:grpSp>
          <p:nvGrpSpPr>
            <p:cNvPr id="345" name="Group"/>
            <p:cNvGrpSpPr/>
            <p:nvPr/>
          </p:nvGrpSpPr>
          <p:grpSpPr>
            <a:xfrm>
              <a:off x="1379963" y="3334380"/>
              <a:ext cx="2733263" cy="842011"/>
              <a:chOff x="0" y="0"/>
              <a:chExt cx="2733262" cy="842009"/>
            </a:xfrm>
          </p:grpSpPr>
          <p:sp>
            <p:nvSpPr>
              <p:cNvPr id="343" name="Rectangle"/>
              <p:cNvSpPr/>
              <p:nvPr/>
            </p:nvSpPr>
            <p:spPr>
              <a:xfrm>
                <a:off x="0" y="4349"/>
                <a:ext cx="2733263" cy="833311"/>
              </a:xfrm>
              <a:prstGeom prst="rect">
                <a:avLst/>
              </a:prstGeom>
              <a:solidFill>
                <a:srgbClr val="748FAF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4" name="You were about to start a new job, but the job is no longer there"/>
              <p:cNvSpPr txBox="1"/>
              <p:nvPr/>
            </p:nvSpPr>
            <p:spPr>
              <a:xfrm>
                <a:off x="0" y="0"/>
                <a:ext cx="2733263" cy="842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64" tIns="12064" rIns="12064" bIns="1206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You were about to start a new job, but the job is no longer there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49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 defTabSz="905255">
              <a:defRPr spc="-99" sz="4752">
                <a:solidFill>
                  <a:srgbClr val="7C354D"/>
                </a:solidFill>
              </a:defRPr>
            </a:lvl1pPr>
          </a:lstStyle>
          <a:p>
            <a:pPr/>
            <a:r>
              <a:t>FAQs: How do I apply for federal emergency paid leave?</a:t>
            </a:r>
          </a:p>
        </p:txBody>
      </p:sp>
      <p:sp>
        <p:nvSpPr>
          <p:cNvPr id="350" name="Content Placeholder 2"/>
          <p:cNvSpPr txBox="1"/>
          <p:nvPr>
            <p:ph type="body" idx="1"/>
          </p:nvPr>
        </p:nvSpPr>
        <p:spPr>
          <a:xfrm>
            <a:off x="1097280" y="2006137"/>
            <a:ext cx="10058401" cy="386295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rabicPeriod" startAt="1"/>
              <a:defRPr sz="2800"/>
            </a:pPr>
            <a:r>
              <a:t>Let your employer know in advance if possible</a:t>
            </a:r>
          </a:p>
          <a:p>
            <a:pPr marL="457200" indent="-457200">
              <a:buFontTx/>
              <a:buAutoNum type="arabicPeriod" startAt="1"/>
              <a:defRPr sz="2800"/>
            </a:pPr>
            <a:r>
              <a:t>Provide your employer a written statement with:</a:t>
            </a:r>
          </a:p>
          <a:p>
            <a:pPr lvl="2" marL="566927" indent="-182879">
              <a:spcBef>
                <a:spcPts val="1400"/>
              </a:spcBef>
              <a:buFont typeface="Arial"/>
              <a:buChar char="•"/>
              <a:defRPr sz="2400"/>
            </a:pPr>
            <a:r>
              <a:t>Your name, dates of requested leave, and reason you can’t work</a:t>
            </a:r>
          </a:p>
          <a:p>
            <a:pPr lvl="2" marL="566927" indent="-182879">
              <a:spcBef>
                <a:spcPts val="1400"/>
              </a:spcBef>
              <a:buFont typeface="Arial"/>
              <a:buChar char="•"/>
              <a:defRPr sz="2400"/>
            </a:pPr>
            <a:r>
              <a:t>If under quarantine or isolation, the government entity that ordered or health care provider who advised</a:t>
            </a:r>
            <a:endParaRPr sz="1400"/>
          </a:p>
          <a:p>
            <a:pPr lvl="2" marL="566927" indent="-182879">
              <a:spcBef>
                <a:spcPts val="1400"/>
              </a:spcBef>
              <a:buFont typeface="Arial"/>
              <a:buChar char="•"/>
              <a:defRPr sz="2400"/>
            </a:pPr>
            <a:r>
              <a:t>If caring for child who’s school or childcare is closed, the names of the child and school/childcare, and a statement that no other suitable person is available to provide care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53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defTabSz="905255">
              <a:defRPr spc="-99" sz="4752">
                <a:solidFill>
                  <a:srgbClr val="7C354D"/>
                </a:solidFill>
              </a:defRPr>
            </a:pPr>
            <a:r>
              <a:t>FAQs: Are gig and self-employed </a:t>
            </a:r>
            <a:br/>
            <a:r>
              <a:t>workers covered?</a:t>
            </a:r>
          </a:p>
        </p:txBody>
      </p:sp>
      <p:sp>
        <p:nvSpPr>
          <p:cNvPr id="354" name="Content Placeholder 2"/>
          <p:cNvSpPr txBox="1"/>
          <p:nvPr>
            <p:ph type="body" idx="1"/>
          </p:nvPr>
        </p:nvSpPr>
        <p:spPr>
          <a:xfrm>
            <a:off x="1097279" y="2305395"/>
            <a:ext cx="10158153" cy="3995651"/>
          </a:xfrm>
          <a:prstGeom prst="rect">
            <a:avLst/>
          </a:prstGeom>
        </p:spPr>
        <p:txBody>
          <a:bodyPr/>
          <a:lstStyle/>
          <a:p>
            <a:pPr lvl="1" marL="384047" indent="-182879">
              <a:lnSpc>
                <a:spcPct val="81000"/>
              </a:lnSpc>
              <a:spcBef>
                <a:spcPts val="1400"/>
              </a:spcBef>
              <a:buFont typeface="Arial"/>
              <a:buChar char="•"/>
              <a:defRPr b="1" sz="2800">
                <a:solidFill>
                  <a:srgbClr val="7C354D"/>
                </a:solidFill>
              </a:defRPr>
            </a:pPr>
            <a:r>
              <a:t>WA PFML: </a:t>
            </a:r>
            <a:r>
              <a:rPr b="0">
                <a:solidFill>
                  <a:srgbClr val="404040"/>
                </a:solidFill>
              </a:rPr>
              <a:t>Gig, contract, and self-employed people may opt in at </a:t>
            </a:r>
            <a:r>
              <a:rPr b="0"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paidleave.wa.gov</a:t>
            </a:r>
          </a:p>
          <a:p>
            <a:pPr lvl="1" marL="384047" indent="-182879">
              <a:lnSpc>
                <a:spcPct val="81000"/>
              </a:lnSpc>
              <a:spcBef>
                <a:spcPts val="1400"/>
              </a:spcBef>
              <a:buFont typeface="Arial"/>
              <a:buChar char="•"/>
              <a:defRPr b="1" sz="2800">
                <a:solidFill>
                  <a:srgbClr val="7C354D"/>
                </a:solidFill>
              </a:defRPr>
            </a:pPr>
            <a:r>
              <a:t>Federal COVID-19 paid sick leave and FMLA expansion: </a:t>
            </a:r>
            <a:r>
              <a:rPr b="0">
                <a:solidFill>
                  <a:srgbClr val="404040"/>
                </a:solidFill>
              </a:rPr>
              <a:t>Gig, contract, and self-employed people may claim tax credits for both, and reduce their quarterly tax payments accordingly. See </a:t>
            </a:r>
            <a:r>
              <a:rPr b="0"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3" invalidUrl="" action="" tgtFrame="" tooltip="" history="1" highlightClick="0" endSnd="0"/>
              </a:rPr>
              <a:t>IRS.gov</a:t>
            </a:r>
            <a:r>
              <a:rPr b="0">
                <a:solidFill>
                  <a:srgbClr val="404040"/>
                </a:solidFill>
              </a:rPr>
              <a:t> for details.</a:t>
            </a:r>
            <a:endParaRPr sz="1800"/>
          </a:p>
          <a:p>
            <a:pPr lvl="1" marL="384047" indent="-182879">
              <a:lnSpc>
                <a:spcPct val="81000"/>
              </a:lnSpc>
              <a:spcBef>
                <a:spcPts val="1400"/>
              </a:spcBef>
              <a:buFont typeface="Arial"/>
              <a:buChar char="•"/>
              <a:defRPr b="1" sz="2800">
                <a:solidFill>
                  <a:srgbClr val="7C354D"/>
                </a:solidFill>
              </a:defRPr>
            </a:pPr>
            <a:r>
              <a:t>Pandemic UI expansion: </a:t>
            </a:r>
            <a:r>
              <a:rPr b="0">
                <a:solidFill>
                  <a:srgbClr val="404040"/>
                </a:solidFill>
              </a:rPr>
              <a:t>Gig, contract, self-employed people, and recent entrants to the workforce can receive Unemployment Insurance during emergency period at </a:t>
            </a:r>
            <a:r>
              <a:rPr b="0"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4" invalidUrl="" action="" tgtFrame="" tooltip="" history="1" highlightClick="0" endSnd="0"/>
              </a:rPr>
              <a:t>esd.wa.gov</a:t>
            </a:r>
            <a:r>
              <a:rPr b="0">
                <a:solidFill>
                  <a:srgbClr val="40404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57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FAQs: Are immigrant workers covered?</a:t>
            </a:r>
          </a:p>
        </p:txBody>
      </p:sp>
      <p:sp>
        <p:nvSpPr>
          <p:cNvPr id="358" name="Content Placeholder 2"/>
          <p:cNvSpPr txBox="1"/>
          <p:nvPr>
            <p:ph type="body" idx="1"/>
          </p:nvPr>
        </p:nvSpPr>
        <p:spPr>
          <a:xfrm>
            <a:off x="1097280" y="1828800"/>
            <a:ext cx="10185863" cy="42814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3000"/>
            </a:pPr>
            <a:r>
              <a:t>For most paid leave options, yes:</a:t>
            </a:r>
            <a:endParaRPr sz="1700"/>
          </a:p>
          <a:p>
            <a:pPr lvl="1" marL="384047" indent="-182879">
              <a:lnSpc>
                <a:spcPct val="96000"/>
              </a:lnSpc>
              <a:spcBef>
                <a:spcPts val="1400"/>
              </a:spcBef>
              <a:buFont typeface="Arial"/>
              <a:buChar char="•"/>
              <a:defRPr sz="2300"/>
            </a:pPr>
            <a:r>
              <a:t>Immigrant workers are fully covered by Washington Paid Sick &amp; Safe Leave and Paid Family &amp; Medical Leave laws, regardless of status.</a:t>
            </a:r>
            <a:endParaRPr sz="1500"/>
          </a:p>
          <a:p>
            <a:pPr lvl="1" marL="384047" indent="-182879">
              <a:lnSpc>
                <a:spcPct val="96000"/>
              </a:lnSpc>
              <a:spcBef>
                <a:spcPts val="1400"/>
              </a:spcBef>
              <a:buFont typeface="Arial"/>
              <a:buChar char="•"/>
              <a:defRPr sz="2300"/>
            </a:pPr>
            <a:r>
              <a:t>Immigrant workers are entitled to federal emergency COVID-19 leave regardless of status.</a:t>
            </a:r>
            <a:endParaRPr sz="1500"/>
          </a:p>
          <a:p>
            <a:pPr lvl="1" marL="384047" indent="-182879">
              <a:lnSpc>
                <a:spcPct val="72000"/>
              </a:lnSpc>
              <a:spcBef>
                <a:spcPts val="1400"/>
              </a:spcBef>
              <a:buFont typeface="Arial"/>
              <a:buChar char="•"/>
              <a:defRPr sz="2300"/>
            </a:pPr>
            <a:r>
              <a:t>Use of paid leave does not count as “public charge.”</a:t>
            </a:r>
            <a:endParaRPr sz="1500"/>
          </a:p>
          <a:p>
            <a:pPr marL="0" indent="0">
              <a:lnSpc>
                <a:spcPct val="72000"/>
              </a:lnSpc>
              <a:spcBef>
                <a:spcPts val="1400"/>
              </a:spcBef>
              <a:buSzTx/>
              <a:buNone/>
              <a:defRPr sz="2500"/>
            </a:pPr>
            <a:r>
              <a:t>Undocumented workers cannot access UI or many other federal and state programs.</a:t>
            </a:r>
            <a:endParaRPr sz="3000"/>
          </a:p>
          <a:p>
            <a:pPr marL="0" indent="0">
              <a:lnSpc>
                <a:spcPct val="72000"/>
              </a:lnSpc>
              <a:spcBef>
                <a:spcPts val="1400"/>
              </a:spcBef>
              <a:buSzTx/>
              <a:buNone/>
              <a:defRPr sz="2500"/>
            </a:pPr>
            <a:r>
              <a:t>See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FairWorkCenter.org</a:t>
            </a:r>
            <a:r>
              <a:t> or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3" invalidUrl="" action="" tgtFrame="" tooltip="" history="1" highlightClick="0" endSnd="0"/>
              </a:rPr>
              <a:t>NWjustice.org</a:t>
            </a:r>
            <a:r>
              <a:t> for additional help.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61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>
              <a:defRPr spc="-100" sz="4300">
                <a:solidFill>
                  <a:srgbClr val="7C354D"/>
                </a:solidFill>
              </a:defRPr>
            </a:pPr>
            <a:r>
              <a:t>FAQs: Can my employer supplement</a:t>
            </a:r>
            <a:br/>
            <a:r>
              <a:t> pay under federal emergency paid leave?</a:t>
            </a:r>
          </a:p>
        </p:txBody>
      </p:sp>
      <p:sp>
        <p:nvSpPr>
          <p:cNvPr id="362" name="Content Placeholder 2"/>
          <p:cNvSpPr txBox="1"/>
          <p:nvPr>
            <p:ph type="body" idx="1"/>
          </p:nvPr>
        </p:nvSpPr>
        <p:spPr>
          <a:xfrm>
            <a:off x="831273" y="1961802"/>
            <a:ext cx="10595955" cy="4732714"/>
          </a:xfrm>
          <a:prstGeom prst="rect">
            <a:avLst/>
          </a:prstGeom>
        </p:spPr>
        <p:txBody>
          <a:bodyPr/>
          <a:lstStyle/>
          <a:p>
            <a:pPr marL="274320" indent="-274320">
              <a:buFont typeface="Arial"/>
              <a:buChar char="•"/>
              <a:defRPr sz="2400"/>
            </a:pPr>
            <a:r>
              <a:t>If you take either the new federal COVID response paid sick leave or paid family leave to care for someone else, U.S. Dept. of Labor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guidance</a:t>
            </a:r>
            <a:r>
              <a:t> says explicitly that </a:t>
            </a:r>
            <a:r>
              <a:rPr b="1"/>
              <a:t>employers may pay more </a:t>
            </a:r>
            <a:r>
              <a:t>than the required 2/3 of your usual pay (but your employer will not receive federal reimbursement for that extra amount).</a:t>
            </a:r>
          </a:p>
          <a:p>
            <a:pPr marL="274320" indent="-274320">
              <a:buFont typeface="Arial"/>
              <a:buChar char="•"/>
              <a:defRPr sz="2400"/>
            </a:pPr>
            <a:r>
              <a:t>You and your employer may also agree to use your regular PTO or sick leave to “top off”  either federal benefit up to your usual wages.</a:t>
            </a:r>
          </a:p>
          <a:p>
            <a:pPr marL="274320" indent="-274320">
              <a:buFont typeface="Arial"/>
              <a:buChar char="•"/>
              <a:defRPr sz="2400"/>
            </a:pPr>
            <a:r>
              <a:t>While using the 10 weeks of FMLA expansion to care for your child whose school or childcare is closed, </a:t>
            </a:r>
            <a:r>
              <a:rPr b="1"/>
              <a:t>you have the right to choose </a:t>
            </a:r>
            <a:r>
              <a:t>to take other accrued employer-provided leave and receive full pay. Your employer may also require you to take other leave concurrently during this time, but if they do, must give you full pay.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65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FAQs: Can I take leave intermittently?</a:t>
            </a:r>
          </a:p>
        </p:txBody>
      </p:sp>
      <p:sp>
        <p:nvSpPr>
          <p:cNvPr id="366" name="Content Placeholder 2"/>
          <p:cNvSpPr txBox="1"/>
          <p:nvPr>
            <p:ph type="body" idx="1"/>
          </p:nvPr>
        </p:nvSpPr>
        <p:spPr>
          <a:xfrm>
            <a:off x="1097279" y="2128058"/>
            <a:ext cx="10208029" cy="4039987"/>
          </a:xfrm>
          <a:prstGeom prst="rect">
            <a:avLst/>
          </a:prstGeom>
        </p:spPr>
        <p:txBody>
          <a:bodyPr/>
          <a:lstStyle/>
          <a:p>
            <a:pPr marL="274320" indent="-274320">
              <a:buFont typeface="Arial"/>
              <a:buChar char="•"/>
              <a:defRPr sz="2800"/>
            </a:pPr>
            <a:r>
              <a:t>Yes, you can take Washington’s sick leave an hour or two at a time, or in larger blocks. You can also take Washington PFML intermittently, with a minimum of 8 hours in a week.</a:t>
            </a:r>
          </a:p>
          <a:p>
            <a:pPr marL="274320" indent="-274320">
              <a:buFont typeface="Arial"/>
              <a:buChar char="•"/>
              <a:defRPr sz="2800"/>
            </a:pPr>
            <a:r>
              <a:t>Federal COVID paid leave can be taken intermittently with the employer’s consent:</a:t>
            </a:r>
          </a:p>
          <a:p>
            <a:pPr lvl="1" marL="566927" indent="-274320">
              <a:buFont typeface="Arial"/>
              <a:buChar char="•"/>
              <a:defRPr sz="2600"/>
            </a:pPr>
            <a:r>
              <a:t> for any covered reason if you are working from home</a:t>
            </a:r>
            <a:endParaRPr sz="1800"/>
          </a:p>
          <a:p>
            <a:pPr lvl="1" marL="566927" indent="-274320">
              <a:buFont typeface="Arial"/>
              <a:buChar char="•"/>
              <a:defRPr sz="2600"/>
            </a:pPr>
            <a:r>
              <a:t>for child care only if you are working at a worksite (not for COVID illness or potential infection)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69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000000"/>
                </a:solidFill>
              </a:defRPr>
            </a:lvl1pPr>
          </a:lstStyle>
          <a:p>
            <a:pPr/>
            <a:r>
              <a:t>Get more information on your rights</a:t>
            </a:r>
          </a:p>
        </p:txBody>
      </p:sp>
      <p:sp>
        <p:nvSpPr>
          <p:cNvPr id="370" name="Content Placeholder 2"/>
          <p:cNvSpPr txBox="1"/>
          <p:nvPr>
            <p:ph type="body" idx="1"/>
          </p:nvPr>
        </p:nvSpPr>
        <p:spPr>
          <a:xfrm>
            <a:off x="1413163" y="2011679"/>
            <a:ext cx="9742518" cy="3962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Esd.wa.gov/newsroom/covid-19</a:t>
            </a:r>
          </a:p>
          <a:p>
            <a:pPr marL="0" indent="0">
              <a:lnSpc>
                <a:spcPct val="81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3" invalidUrl="" action="" tgtFrame="" tooltip="" history="1" highlightClick="0" endSnd="0"/>
              </a:rPr>
              <a:t>Paidleave.wa.gov</a:t>
            </a:r>
          </a:p>
          <a:p>
            <a:pPr marL="0" indent="0">
              <a:lnSpc>
                <a:spcPct val="81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4" invalidUrl="" action="" tgtFrame="" tooltip="" history="1" highlightClick="0" endSnd="0"/>
              </a:rPr>
              <a:t>Lni.wa.gov</a:t>
            </a:r>
          </a:p>
          <a:p>
            <a:pPr marL="0" indent="0">
              <a:lnSpc>
                <a:spcPct val="81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5" invalidUrl="" action="" tgtFrame="" tooltip="" history="1" highlightClick="0" endSnd="0"/>
              </a:rPr>
              <a:t>Seattle.gov</a:t>
            </a:r>
          </a:p>
          <a:p>
            <a:pPr marL="0" indent="0">
              <a:lnSpc>
                <a:spcPct val="81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6" invalidUrl="" action="" tgtFrame="" tooltip="" history="1" highlightClick="0" endSnd="0"/>
              </a:rPr>
              <a:t>DOL.gov</a:t>
            </a:r>
          </a:p>
          <a:p>
            <a:pPr marL="0" indent="0">
              <a:lnSpc>
                <a:spcPct val="81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7" invalidUrl="" action="" tgtFrame="" tooltip="" history="1" highlightClick="0" endSnd="0"/>
              </a:rPr>
              <a:t>Opportunityinstitute.org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120" name="Title 4"/>
          <p:cNvSpPr txBox="1"/>
          <p:nvPr>
            <p:ph type="title" idx="4294967295"/>
          </p:nvPr>
        </p:nvSpPr>
        <p:spPr>
          <a:xfrm>
            <a:off x="598516" y="465614"/>
            <a:ext cx="11593484" cy="876301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WA workers have won strong paid leave laws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0" r="12342" b="0"/>
          <a:stretch>
            <a:fillRect/>
          </a:stretch>
        </p:blipFill>
        <p:spPr>
          <a:xfrm>
            <a:off x="2146507" y="1366734"/>
            <a:ext cx="3487725" cy="2642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8429" t="24976" r="23295" b="19973"/>
          <a:stretch>
            <a:fillRect/>
          </a:stretch>
        </p:blipFill>
        <p:spPr>
          <a:xfrm>
            <a:off x="2146507" y="4008913"/>
            <a:ext cx="3489473" cy="230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19061" t="15612" r="1962" b="20404"/>
          <a:stretch>
            <a:fillRect/>
          </a:stretch>
        </p:blipFill>
        <p:spPr>
          <a:xfrm rot="10800000">
            <a:off x="5630407" y="3700786"/>
            <a:ext cx="4301682" cy="2613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8619" r="261" b="65001"/>
          <a:stretch>
            <a:fillRect/>
          </a:stretch>
        </p:blipFill>
        <p:spPr>
          <a:xfrm>
            <a:off x="5634231" y="1416374"/>
            <a:ext cx="4294034" cy="2339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47069" y="5519651"/>
            <a:ext cx="1695795" cy="834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373" name="Title 1"/>
          <p:cNvSpPr txBox="1"/>
          <p:nvPr>
            <p:ph type="title" idx="4294967295"/>
          </p:nvPr>
        </p:nvSpPr>
        <p:spPr>
          <a:xfrm>
            <a:off x="781396" y="292771"/>
            <a:ext cx="6278880" cy="1449388"/>
          </a:xfrm>
          <a:prstGeom prst="rect">
            <a:avLst/>
          </a:prstGeom>
        </p:spPr>
        <p:txBody>
          <a:bodyPr/>
          <a:lstStyle>
            <a:lvl1pPr>
              <a:defRPr spc="-100" sz="4300">
                <a:solidFill>
                  <a:srgbClr val="7C354D"/>
                </a:solidFill>
              </a:defRPr>
            </a:lvl1pPr>
          </a:lstStyle>
          <a:p>
            <a:pPr/>
            <a:r>
              <a:t>Keep fighting! Ask Congress and policymakers to:</a:t>
            </a:r>
          </a:p>
        </p:txBody>
      </p:sp>
      <p:sp>
        <p:nvSpPr>
          <p:cNvPr id="374" name="Content Placeholder 2"/>
          <p:cNvSpPr txBox="1"/>
          <p:nvPr>
            <p:ph type="body" idx="4294967295"/>
          </p:nvPr>
        </p:nvSpPr>
        <p:spPr>
          <a:xfrm>
            <a:off x="958733" y="1987797"/>
            <a:ext cx="9925399" cy="4471989"/>
          </a:xfrm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72000"/>
              </a:lnSpc>
              <a:buFont typeface="Arial"/>
              <a:buChar char="•"/>
              <a:defRPr sz="2500"/>
            </a:pPr>
            <a:r>
              <a:t>Expand federal emergency leave to </a:t>
            </a:r>
            <a:br/>
            <a:r>
              <a:t>cover all workers </a:t>
            </a:r>
            <a:endParaRPr sz="1800"/>
          </a:p>
          <a:p>
            <a:pPr marL="274320" indent="-274320">
              <a:lnSpc>
                <a:spcPct val="72000"/>
              </a:lnSpc>
              <a:buFont typeface="Arial"/>
              <a:buChar char="•"/>
              <a:defRPr sz="2500"/>
            </a:pPr>
            <a:r>
              <a:t>Expand grants for child care and </a:t>
            </a:r>
            <a:br/>
            <a:r>
              <a:t>small business recovery</a:t>
            </a:r>
            <a:endParaRPr sz="1800"/>
          </a:p>
          <a:p>
            <a:pPr marL="274320" indent="-274320">
              <a:lnSpc>
                <a:spcPct val="72000"/>
              </a:lnSpc>
              <a:buFont typeface="Arial"/>
              <a:buChar char="•"/>
              <a:defRPr sz="2500"/>
            </a:pPr>
            <a:r>
              <a:t>Create permanent federal standards for paid sick &amp; safe time and paid family &amp; medical leave for all U.S. workers</a:t>
            </a:r>
            <a:endParaRPr sz="1800"/>
          </a:p>
          <a:p>
            <a:pPr marL="274320" indent="-274320">
              <a:lnSpc>
                <a:spcPct val="72000"/>
              </a:lnSpc>
              <a:buFont typeface="Arial"/>
              <a:buChar char="•"/>
              <a:defRPr sz="2500"/>
            </a:pPr>
            <a:r>
              <a:t>Push for strong state and federal stimulus – NO to austerity and prolonged recession</a:t>
            </a:r>
            <a:endParaRPr sz="2800"/>
          </a:p>
          <a:p>
            <a:pPr marL="274320" indent="-274320">
              <a:lnSpc>
                <a:spcPct val="72000"/>
              </a:lnSpc>
              <a:buFont typeface="Arial"/>
              <a:buChar char="•"/>
              <a:defRPr sz="2500"/>
            </a:pPr>
            <a:r>
              <a:t>Rebuild economy to promote equity, worker power, and working family resiliency</a:t>
            </a:r>
          </a:p>
        </p:txBody>
      </p:sp>
      <p:pic>
        <p:nvPicPr>
          <p:cNvPr id="37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0499" t="6887" r="10426" b="18708"/>
          <a:stretch>
            <a:fillRect/>
          </a:stretch>
        </p:blipFill>
        <p:spPr>
          <a:xfrm>
            <a:off x="7087985" y="659866"/>
            <a:ext cx="4549834" cy="2842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01992" y="5580610"/>
            <a:ext cx="1451956" cy="797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128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Overview of COVID-19 paid leave options</a:t>
            </a:r>
          </a:p>
        </p:txBody>
      </p:sp>
      <p:grpSp>
        <p:nvGrpSpPr>
          <p:cNvPr id="162" name="Content Placeholder 4"/>
          <p:cNvGrpSpPr/>
          <p:nvPr/>
        </p:nvGrpSpPr>
        <p:grpSpPr>
          <a:xfrm>
            <a:off x="2103784" y="1819081"/>
            <a:ext cx="8044757" cy="4049733"/>
            <a:chOff x="0" y="0"/>
            <a:chExt cx="8044755" cy="4049731"/>
          </a:xfrm>
        </p:grpSpPr>
        <p:grpSp>
          <p:nvGrpSpPr>
            <p:cNvPr id="131" name="Group"/>
            <p:cNvGrpSpPr/>
            <p:nvPr/>
          </p:nvGrpSpPr>
          <p:grpSpPr>
            <a:xfrm>
              <a:off x="0" y="27354"/>
              <a:ext cx="2298501" cy="1149251"/>
              <a:chOff x="0" y="0"/>
              <a:chExt cx="2298500" cy="1149250"/>
            </a:xfrm>
          </p:grpSpPr>
          <p:sp>
            <p:nvSpPr>
              <p:cNvPr id="129" name="Rounded Rectangle"/>
              <p:cNvSpPr/>
              <p:nvPr/>
            </p:nvSpPr>
            <p:spPr>
              <a:xfrm>
                <a:off x="0" y="0"/>
                <a:ext cx="2298501" cy="114925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800"/>
                  </a:spcBef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Washington laws"/>
              <p:cNvSpPr txBox="1"/>
              <p:nvPr/>
            </p:nvSpPr>
            <p:spPr>
              <a:xfrm>
                <a:off x="50170" y="155525"/>
                <a:ext cx="2198162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>
                <a:lvl1pPr marL="91439" indent="-91439" algn="ctr" defTabSz="11557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 sz="2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Washington laws</a:t>
                </a:r>
              </a:p>
            </p:txBody>
          </p:sp>
        </p:grpSp>
        <p:sp>
          <p:nvSpPr>
            <p:cNvPr id="132" name="Line"/>
            <p:cNvSpPr/>
            <p:nvPr/>
          </p:nvSpPr>
          <p:spPr>
            <a:xfrm>
              <a:off x="229850" y="1176606"/>
              <a:ext cx="229851" cy="86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000">
                  <a:solidFill>
                    <a:srgbClr val="404040"/>
                  </a:solidFill>
                </a:defRPr>
              </a:pPr>
            </a:p>
          </p:txBody>
        </p:sp>
        <p:grpSp>
          <p:nvGrpSpPr>
            <p:cNvPr id="135" name="Group"/>
            <p:cNvGrpSpPr/>
            <p:nvPr/>
          </p:nvGrpSpPr>
          <p:grpSpPr>
            <a:xfrm>
              <a:off x="459700" y="1463918"/>
              <a:ext cx="1838801" cy="1149252"/>
              <a:chOff x="0" y="0"/>
              <a:chExt cx="1838800" cy="1149250"/>
            </a:xfrm>
          </p:grpSpPr>
          <p:sp>
            <p:nvSpPr>
              <p:cNvPr id="133" name="Rounded Rectangle"/>
              <p:cNvSpPr/>
              <p:nvPr/>
            </p:nvSpPr>
            <p:spPr>
              <a:xfrm>
                <a:off x="0" y="0"/>
                <a:ext cx="1838801" cy="1149251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404040"/>
                    </a:solidFill>
                  </a:defRPr>
                </a:pPr>
              </a:p>
            </p:txBody>
          </p:sp>
          <p:sp>
            <p:nvSpPr>
              <p:cNvPr id="134" name="Sick &amp; Safe Leave: at least  1 hr for every 40 hrs worked"/>
              <p:cNvSpPr txBox="1"/>
              <p:nvPr/>
            </p:nvSpPr>
            <p:spPr>
              <a:xfrm>
                <a:off x="45089" y="34874"/>
                <a:ext cx="1748622" cy="1079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/>
              <a:p>
                <a:pPr marL="91439" indent="-91439" algn="ctr" defTabSz="800100">
                  <a:lnSpc>
                    <a:spcPct val="90000"/>
                  </a:lnSpc>
                  <a:spcBef>
                    <a:spcPts val="7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>
                    <a:solidFill>
                      <a:srgbClr val="404040"/>
                    </a:solidFill>
                  </a:defRPr>
                </a:pPr>
                <a:r>
                  <a:t>Sick &amp; Safe Leave: at least </a:t>
                </a:r>
                <a:br/>
                <a:r>
                  <a:t>1 hr for every 40 hrs worked</a:t>
                </a:r>
              </a:p>
            </p:txBody>
          </p:sp>
        </p:grpSp>
        <p:sp>
          <p:nvSpPr>
            <p:cNvPr id="136" name="Line"/>
            <p:cNvSpPr/>
            <p:nvPr/>
          </p:nvSpPr>
          <p:spPr>
            <a:xfrm>
              <a:off x="229850" y="1176606"/>
              <a:ext cx="229851" cy="229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000">
                  <a:solidFill>
                    <a:srgbClr val="404040"/>
                  </a:solidFill>
                </a:defRPr>
              </a:pPr>
            </a:p>
          </p:txBody>
        </p:sp>
        <p:grpSp>
          <p:nvGrpSpPr>
            <p:cNvPr id="139" name="Group"/>
            <p:cNvGrpSpPr/>
            <p:nvPr/>
          </p:nvGrpSpPr>
          <p:grpSpPr>
            <a:xfrm>
              <a:off x="459700" y="2900481"/>
              <a:ext cx="1838801" cy="1149251"/>
              <a:chOff x="0" y="0"/>
              <a:chExt cx="1838800" cy="1149250"/>
            </a:xfrm>
          </p:grpSpPr>
          <p:sp>
            <p:nvSpPr>
              <p:cNvPr id="137" name="Rounded Rectangle"/>
              <p:cNvSpPr/>
              <p:nvPr/>
            </p:nvSpPr>
            <p:spPr>
              <a:xfrm>
                <a:off x="0" y="0"/>
                <a:ext cx="1838801" cy="1149251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404040"/>
                    </a:solidFill>
                  </a:defRPr>
                </a:pPr>
              </a:p>
            </p:txBody>
          </p:sp>
          <p:sp>
            <p:nvSpPr>
              <p:cNvPr id="138" name="Paid Family &amp; Medical Leave: 12- 18 wks"/>
              <p:cNvSpPr txBox="1"/>
              <p:nvPr/>
            </p:nvSpPr>
            <p:spPr>
              <a:xfrm>
                <a:off x="45089" y="160604"/>
                <a:ext cx="1748622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marL="91439" indent="-91439" algn="ctr" defTabSz="800100">
                  <a:lnSpc>
                    <a:spcPct val="90000"/>
                  </a:lnSpc>
                  <a:spcBef>
                    <a:spcPts val="7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Paid Family &amp; Medical Leave: 12- 18 wks</a:t>
                </a:r>
              </a:p>
            </p:txBody>
          </p:sp>
        </p:grpSp>
        <p:grpSp>
          <p:nvGrpSpPr>
            <p:cNvPr id="142" name="Group"/>
            <p:cNvGrpSpPr/>
            <p:nvPr/>
          </p:nvGrpSpPr>
          <p:grpSpPr>
            <a:xfrm>
              <a:off x="2873126" y="27354"/>
              <a:ext cx="2298502" cy="1149251"/>
              <a:chOff x="0" y="0"/>
              <a:chExt cx="2298500" cy="1149250"/>
            </a:xfrm>
          </p:grpSpPr>
          <p:sp>
            <p:nvSpPr>
              <p:cNvPr id="140" name="Rounded Rectangle"/>
              <p:cNvSpPr/>
              <p:nvPr/>
            </p:nvSpPr>
            <p:spPr>
              <a:xfrm>
                <a:off x="0" y="0"/>
                <a:ext cx="2298501" cy="1149251"/>
              </a:xfrm>
              <a:prstGeom prst="roundRect">
                <a:avLst>
                  <a:gd name="adj" fmla="val 10000"/>
                </a:avLst>
              </a:prstGeom>
              <a:solidFill>
                <a:srgbClr val="4E75A3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800"/>
                  </a:spcBef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1" name="Federal law, ends Dec. 31"/>
              <p:cNvSpPr txBox="1"/>
              <p:nvPr/>
            </p:nvSpPr>
            <p:spPr>
              <a:xfrm>
                <a:off x="50170" y="155525"/>
                <a:ext cx="2198162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>
                <a:lvl1pPr marL="91439" indent="-91439" algn="ctr" defTabSz="11557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 sz="2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Federal law, ends Dec. 31</a:t>
                </a:r>
              </a:p>
            </p:txBody>
          </p:sp>
        </p:grpSp>
        <p:sp>
          <p:nvSpPr>
            <p:cNvPr id="143" name="Line"/>
            <p:cNvSpPr/>
            <p:nvPr/>
          </p:nvSpPr>
          <p:spPr>
            <a:xfrm>
              <a:off x="3102977" y="1176606"/>
              <a:ext cx="229851" cy="86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000">
                  <a:solidFill>
                    <a:srgbClr val="404040"/>
                  </a:solidFill>
                </a:defRPr>
              </a:pPr>
            </a:p>
          </p:txBody>
        </p:sp>
        <p:grpSp>
          <p:nvGrpSpPr>
            <p:cNvPr id="146" name="Group"/>
            <p:cNvGrpSpPr/>
            <p:nvPr/>
          </p:nvGrpSpPr>
          <p:grpSpPr>
            <a:xfrm>
              <a:off x="3332827" y="1463918"/>
              <a:ext cx="1838802" cy="1149252"/>
              <a:chOff x="0" y="0"/>
              <a:chExt cx="1838800" cy="1149250"/>
            </a:xfrm>
          </p:grpSpPr>
          <p:sp>
            <p:nvSpPr>
              <p:cNvPr id="144" name="Rounded Rectangle"/>
              <p:cNvSpPr/>
              <p:nvPr/>
            </p:nvSpPr>
            <p:spPr>
              <a:xfrm>
                <a:off x="0" y="0"/>
                <a:ext cx="1838801" cy="1149251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rgbClr val="4E75A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404040"/>
                    </a:solidFill>
                  </a:defRPr>
                </a:pPr>
              </a:p>
            </p:txBody>
          </p:sp>
          <p:sp>
            <p:nvSpPr>
              <p:cNvPr id="145" name="Sick Leave: 10 days for most COVID needs"/>
              <p:cNvSpPr txBox="1"/>
              <p:nvPr/>
            </p:nvSpPr>
            <p:spPr>
              <a:xfrm>
                <a:off x="45089" y="160604"/>
                <a:ext cx="1748622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marL="91439" indent="-91439" algn="ctr" defTabSz="800100">
                  <a:lnSpc>
                    <a:spcPct val="90000"/>
                  </a:lnSpc>
                  <a:spcBef>
                    <a:spcPts val="7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Sick Leave: 10 days for most COVID needs</a:t>
                </a:r>
              </a:p>
            </p:txBody>
          </p:sp>
        </p:grpSp>
        <p:sp>
          <p:nvSpPr>
            <p:cNvPr id="147" name="Line"/>
            <p:cNvSpPr/>
            <p:nvPr/>
          </p:nvSpPr>
          <p:spPr>
            <a:xfrm>
              <a:off x="3102977" y="1176606"/>
              <a:ext cx="229851" cy="229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000">
                  <a:solidFill>
                    <a:srgbClr val="404040"/>
                  </a:solidFill>
                </a:defRPr>
              </a:pPr>
            </a:p>
          </p:txBody>
        </p:sp>
        <p:grpSp>
          <p:nvGrpSpPr>
            <p:cNvPr id="150" name="Group"/>
            <p:cNvGrpSpPr/>
            <p:nvPr/>
          </p:nvGrpSpPr>
          <p:grpSpPr>
            <a:xfrm>
              <a:off x="3332827" y="2900481"/>
              <a:ext cx="1838802" cy="1149251"/>
              <a:chOff x="0" y="0"/>
              <a:chExt cx="1838800" cy="1149250"/>
            </a:xfrm>
          </p:grpSpPr>
          <p:sp>
            <p:nvSpPr>
              <p:cNvPr id="148" name="Rounded Rectangle"/>
              <p:cNvSpPr/>
              <p:nvPr/>
            </p:nvSpPr>
            <p:spPr>
              <a:xfrm>
                <a:off x="0" y="0"/>
                <a:ext cx="1838801" cy="1149251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rgbClr val="4E75A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404040"/>
                    </a:solidFill>
                  </a:defRPr>
                </a:pPr>
              </a:p>
            </p:txBody>
          </p:sp>
          <p:sp>
            <p:nvSpPr>
              <p:cNvPr id="149" name="FMLA expansion: 2 wks unpaid, 10 wks paid for childcare only"/>
              <p:cNvSpPr txBox="1"/>
              <p:nvPr/>
            </p:nvSpPr>
            <p:spPr>
              <a:xfrm>
                <a:off x="45089" y="34874"/>
                <a:ext cx="1748622" cy="1079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marL="91439" indent="-91439" algn="ctr" defTabSz="800100">
                  <a:lnSpc>
                    <a:spcPct val="90000"/>
                  </a:lnSpc>
                  <a:spcBef>
                    <a:spcPts val="7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FMLA expansion: 2 wks unpaid, 10 wks paid for childcare only</a:t>
                </a:r>
              </a:p>
            </p:txBody>
          </p:sp>
        </p:grpSp>
        <p:grpSp>
          <p:nvGrpSpPr>
            <p:cNvPr id="153" name="Group"/>
            <p:cNvGrpSpPr/>
            <p:nvPr/>
          </p:nvGrpSpPr>
          <p:grpSpPr>
            <a:xfrm>
              <a:off x="5746254" y="0"/>
              <a:ext cx="2298502" cy="1203960"/>
              <a:chOff x="0" y="0"/>
              <a:chExt cx="2298500" cy="1203959"/>
            </a:xfrm>
          </p:grpSpPr>
          <p:sp>
            <p:nvSpPr>
              <p:cNvPr id="151" name="Rounded Rectangle"/>
              <p:cNvSpPr/>
              <p:nvPr/>
            </p:nvSpPr>
            <p:spPr>
              <a:xfrm>
                <a:off x="0" y="27354"/>
                <a:ext cx="2298501" cy="1149251"/>
              </a:xfrm>
              <a:prstGeom prst="roundRect">
                <a:avLst>
                  <a:gd name="adj" fmla="val 10000"/>
                </a:avLst>
              </a:prstGeom>
              <a:solidFill>
                <a:srgbClr val="B55475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800"/>
                  </a:spcBef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2" name="Also potentially available"/>
              <p:cNvSpPr txBox="1"/>
              <p:nvPr/>
            </p:nvSpPr>
            <p:spPr>
              <a:xfrm>
                <a:off x="50169" y="0"/>
                <a:ext cx="2198163" cy="12039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>
                <a:lvl1pPr marL="91439" indent="-91439" algn="ctr" defTabSz="115570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 sz="2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Also potentially available</a:t>
                </a:r>
              </a:p>
            </p:txBody>
          </p:sp>
        </p:grpSp>
        <p:sp>
          <p:nvSpPr>
            <p:cNvPr id="154" name="Line"/>
            <p:cNvSpPr/>
            <p:nvPr/>
          </p:nvSpPr>
          <p:spPr>
            <a:xfrm>
              <a:off x="5976103" y="1176606"/>
              <a:ext cx="229851" cy="86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000">
                  <a:solidFill>
                    <a:srgbClr val="404040"/>
                  </a:solidFill>
                </a:defRPr>
              </a:pPr>
            </a:p>
          </p:txBody>
        </p:sp>
        <p:grpSp>
          <p:nvGrpSpPr>
            <p:cNvPr id="157" name="Group"/>
            <p:cNvGrpSpPr/>
            <p:nvPr/>
          </p:nvGrpSpPr>
          <p:grpSpPr>
            <a:xfrm>
              <a:off x="6205954" y="1463918"/>
              <a:ext cx="1838801" cy="1149252"/>
              <a:chOff x="0" y="0"/>
              <a:chExt cx="1838800" cy="1149250"/>
            </a:xfrm>
          </p:grpSpPr>
          <p:sp>
            <p:nvSpPr>
              <p:cNvPr id="155" name="Rounded Rectangle"/>
              <p:cNvSpPr/>
              <p:nvPr/>
            </p:nvSpPr>
            <p:spPr>
              <a:xfrm>
                <a:off x="0" y="0"/>
                <a:ext cx="1838801" cy="1149251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rgbClr val="B5547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404040"/>
                    </a:solidFill>
                  </a:defRPr>
                </a:pPr>
              </a:p>
            </p:txBody>
          </p:sp>
          <p:sp>
            <p:nvSpPr>
              <p:cNvPr id="156" name="Workers Comp: If contracted COVID-19 at work"/>
              <p:cNvSpPr txBox="1"/>
              <p:nvPr/>
            </p:nvSpPr>
            <p:spPr>
              <a:xfrm>
                <a:off x="45089" y="34874"/>
                <a:ext cx="1748622" cy="1079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marL="91439" indent="-91439" algn="ctr" defTabSz="800100">
                  <a:lnSpc>
                    <a:spcPct val="90000"/>
                  </a:lnSpc>
                  <a:spcBef>
                    <a:spcPts val="7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Workers Comp: If contracted COVID-19 at work</a:t>
                </a:r>
              </a:p>
            </p:txBody>
          </p:sp>
        </p:grpSp>
        <p:sp>
          <p:nvSpPr>
            <p:cNvPr id="158" name="Line"/>
            <p:cNvSpPr/>
            <p:nvPr/>
          </p:nvSpPr>
          <p:spPr>
            <a:xfrm>
              <a:off x="5976103" y="1176606"/>
              <a:ext cx="229851" cy="229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000">
                  <a:solidFill>
                    <a:srgbClr val="404040"/>
                  </a:solidFill>
                </a:defRPr>
              </a:pPr>
            </a:p>
          </p:txBody>
        </p:sp>
        <p:grpSp>
          <p:nvGrpSpPr>
            <p:cNvPr id="161" name="Group"/>
            <p:cNvGrpSpPr/>
            <p:nvPr/>
          </p:nvGrpSpPr>
          <p:grpSpPr>
            <a:xfrm>
              <a:off x="6205954" y="2900481"/>
              <a:ext cx="1838801" cy="1149251"/>
              <a:chOff x="0" y="0"/>
              <a:chExt cx="1838800" cy="1149250"/>
            </a:xfrm>
          </p:grpSpPr>
          <p:sp>
            <p:nvSpPr>
              <p:cNvPr id="159" name="Rounded Rectangle"/>
              <p:cNvSpPr/>
              <p:nvPr/>
            </p:nvSpPr>
            <p:spPr>
              <a:xfrm>
                <a:off x="0" y="0"/>
                <a:ext cx="1838801" cy="1149251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rgbClr val="B5547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404040"/>
                    </a:solidFill>
                  </a:defRPr>
                </a:pPr>
              </a:p>
            </p:txBody>
          </p:sp>
          <p:sp>
            <p:nvSpPr>
              <p:cNvPr id="160" name="Unemployment Insurance: up to 39 wks"/>
              <p:cNvSpPr txBox="1"/>
              <p:nvPr/>
            </p:nvSpPr>
            <p:spPr>
              <a:xfrm>
                <a:off x="45089" y="160604"/>
                <a:ext cx="1748622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marL="91439" indent="-91439" algn="ctr" defTabSz="800100">
                  <a:lnSpc>
                    <a:spcPct val="90000"/>
                  </a:lnSpc>
                  <a:spcBef>
                    <a:spcPts val="700"/>
                  </a:spcBef>
                  <a:buClr>
                    <a:schemeClr val="accent1"/>
                  </a:buClr>
                  <a:buSzPct val="100000"/>
                  <a:buFont typeface="Calibri"/>
                  <a:buChar char=" "/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Unemployment Insurance: up to 39 wks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ooter Placeholder 6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165" name="Title 7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Washington paid leave options</a:t>
            </a:r>
          </a:p>
        </p:txBody>
      </p:sp>
      <p:grpSp>
        <p:nvGrpSpPr>
          <p:cNvPr id="181" name="Diagram 8"/>
          <p:cNvGrpSpPr/>
          <p:nvPr/>
        </p:nvGrpSpPr>
        <p:grpSpPr>
          <a:xfrm>
            <a:off x="6739064" y="1839882"/>
            <a:ext cx="4134032" cy="4366953"/>
            <a:chOff x="0" y="0"/>
            <a:chExt cx="4134031" cy="4366952"/>
          </a:xfrm>
        </p:grpSpPr>
        <p:sp>
          <p:nvSpPr>
            <p:cNvPr id="166" name="Line"/>
            <p:cNvSpPr/>
            <p:nvPr/>
          </p:nvSpPr>
          <p:spPr>
            <a:xfrm>
              <a:off x="868249" y="2183477"/>
              <a:ext cx="544297" cy="103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>
                  <a:solidFill>
                    <a:srgbClr val="7C354D"/>
                  </a:solidFill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868249" y="2183477"/>
              <a:ext cx="544297" cy="1"/>
            </a:xfrm>
            <a:prstGeom prst="line">
              <a:avLst/>
            </a:pr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8" name="Line"/>
            <p:cNvSpPr/>
            <p:nvPr/>
          </p:nvSpPr>
          <p:spPr>
            <a:xfrm>
              <a:off x="868249" y="1146325"/>
              <a:ext cx="544297" cy="103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>
                  <a:solidFill>
                    <a:srgbClr val="7C354D"/>
                  </a:solidFill>
                </a:defRPr>
              </a:pPr>
            </a:p>
          </p:txBody>
        </p:sp>
        <p:grpSp>
          <p:nvGrpSpPr>
            <p:cNvPr id="171" name="Group"/>
            <p:cNvGrpSpPr/>
            <p:nvPr/>
          </p:nvGrpSpPr>
          <p:grpSpPr>
            <a:xfrm>
              <a:off x="-1" y="0"/>
              <a:ext cx="906782" cy="4366953"/>
              <a:chOff x="0" y="0"/>
              <a:chExt cx="906780" cy="4366952"/>
            </a:xfrm>
          </p:grpSpPr>
          <p:sp>
            <p:nvSpPr>
              <p:cNvPr id="169" name="Rectangle"/>
              <p:cNvSpPr/>
              <p:nvPr/>
            </p:nvSpPr>
            <p:spPr>
              <a:xfrm rot="16200000">
                <a:off x="-1730087" y="1768616"/>
                <a:ext cx="4366954" cy="829721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400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0" name="WA PFML"/>
              <p:cNvSpPr txBox="1"/>
              <p:nvPr/>
            </p:nvSpPr>
            <p:spPr>
              <a:xfrm rot="16200000">
                <a:off x="-1730087" y="1730086"/>
                <a:ext cx="4366954" cy="906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ctr" defTabSz="2400300">
                  <a:lnSpc>
                    <a:spcPct val="90000"/>
                  </a:lnSpc>
                  <a:spcBef>
                    <a:spcPts val="2200"/>
                  </a:spcBef>
                  <a:defRPr sz="5400">
                    <a:solidFill>
                      <a:srgbClr val="3D003C"/>
                    </a:solidFill>
                  </a:defRPr>
                </a:lvl1pPr>
              </a:lstStyle>
              <a:p>
                <a:pPr/>
                <a:r>
                  <a:t>WA PFML</a:t>
                </a:r>
              </a:p>
            </p:txBody>
          </p:sp>
        </p:grpSp>
        <p:grpSp>
          <p:nvGrpSpPr>
            <p:cNvPr id="174" name="Group"/>
            <p:cNvGrpSpPr/>
            <p:nvPr/>
          </p:nvGrpSpPr>
          <p:grpSpPr>
            <a:xfrm>
              <a:off x="1412546" y="725320"/>
              <a:ext cx="2721486" cy="842011"/>
              <a:chOff x="0" y="0"/>
              <a:chExt cx="2721484" cy="842009"/>
            </a:xfrm>
          </p:grpSpPr>
          <p:sp>
            <p:nvSpPr>
              <p:cNvPr id="172" name="Rectangle"/>
              <p:cNvSpPr/>
              <p:nvPr/>
            </p:nvSpPr>
            <p:spPr>
              <a:xfrm>
                <a:off x="0" y="6145"/>
                <a:ext cx="2721485" cy="82972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You or a family member are seriously ill with COVID-19"/>
              <p:cNvSpPr txBox="1"/>
              <p:nvPr/>
            </p:nvSpPr>
            <p:spPr>
              <a:xfrm>
                <a:off x="0" y="0"/>
                <a:ext cx="2721485" cy="842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64" tIns="12064" rIns="12064" bIns="1206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3D003C"/>
                    </a:solidFill>
                  </a:defRPr>
                </a:lvl1pPr>
              </a:lstStyle>
              <a:p>
                <a:pPr/>
                <a:r>
                  <a:t>You or a family member are seriously ill with COVID-19</a:t>
                </a:r>
              </a:p>
            </p:txBody>
          </p:sp>
        </p:grpSp>
        <p:grpSp>
          <p:nvGrpSpPr>
            <p:cNvPr id="177" name="Group"/>
            <p:cNvGrpSpPr/>
            <p:nvPr/>
          </p:nvGrpSpPr>
          <p:grpSpPr>
            <a:xfrm>
              <a:off x="1412546" y="1762471"/>
              <a:ext cx="2721486" cy="842010"/>
              <a:chOff x="0" y="0"/>
              <a:chExt cx="2721484" cy="842009"/>
            </a:xfrm>
          </p:grpSpPr>
          <p:sp>
            <p:nvSpPr>
              <p:cNvPr id="175" name="Rectangle"/>
              <p:cNvSpPr/>
              <p:nvPr/>
            </p:nvSpPr>
            <p:spPr>
              <a:xfrm>
                <a:off x="0" y="6145"/>
                <a:ext cx="2721485" cy="82972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6" name="You or a family member have any serious health condition"/>
              <p:cNvSpPr txBox="1"/>
              <p:nvPr/>
            </p:nvSpPr>
            <p:spPr>
              <a:xfrm>
                <a:off x="0" y="0"/>
                <a:ext cx="2721485" cy="842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64" tIns="12064" rIns="12064" bIns="1206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3D003C"/>
                    </a:solidFill>
                  </a:defRPr>
                </a:lvl1pPr>
              </a:lstStyle>
              <a:p>
                <a:pPr/>
                <a:r>
                  <a:t>You or a family member have any serious health condition</a:t>
                </a:r>
              </a:p>
            </p:txBody>
          </p:sp>
        </p:grpSp>
        <p:grpSp>
          <p:nvGrpSpPr>
            <p:cNvPr id="180" name="Group"/>
            <p:cNvGrpSpPr/>
            <p:nvPr/>
          </p:nvGrpSpPr>
          <p:grpSpPr>
            <a:xfrm>
              <a:off x="1412546" y="2799622"/>
              <a:ext cx="2721486" cy="842011"/>
              <a:chOff x="0" y="0"/>
              <a:chExt cx="2721484" cy="842009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0" y="6145"/>
                <a:ext cx="2721485" cy="82972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7C354D"/>
                    </a:solidFill>
                  </a:defRPr>
                </a:pPr>
              </a:p>
            </p:txBody>
          </p:sp>
          <p:sp>
            <p:nvSpPr>
              <p:cNvPr id="179" name="You are caring for a new child or a family member is deployed overseas"/>
              <p:cNvSpPr txBox="1"/>
              <p:nvPr/>
            </p:nvSpPr>
            <p:spPr>
              <a:xfrm>
                <a:off x="0" y="0"/>
                <a:ext cx="2721485" cy="842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64" tIns="12064" rIns="12064" bIns="1206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3D003C"/>
                    </a:solidFill>
                  </a:defRPr>
                </a:lvl1pPr>
              </a:lstStyle>
              <a:p>
                <a:pPr/>
                <a:r>
                  <a:t>You are caring for a new child or a family member is deployed overseas</a:t>
                </a:r>
              </a:p>
            </p:txBody>
          </p:sp>
        </p:grpSp>
      </p:grpSp>
      <p:grpSp>
        <p:nvGrpSpPr>
          <p:cNvPr id="197" name="Diagram 9"/>
          <p:cNvGrpSpPr/>
          <p:nvPr/>
        </p:nvGrpSpPr>
        <p:grpSpPr>
          <a:xfrm>
            <a:off x="1361885" y="1790006"/>
            <a:ext cx="4235831" cy="4516583"/>
            <a:chOff x="0" y="0"/>
            <a:chExt cx="4235829" cy="4516582"/>
          </a:xfrm>
        </p:grpSpPr>
        <p:sp>
          <p:nvSpPr>
            <p:cNvPr id="182" name="Line"/>
            <p:cNvSpPr/>
            <p:nvPr/>
          </p:nvSpPr>
          <p:spPr>
            <a:xfrm>
              <a:off x="858149" y="2258291"/>
              <a:ext cx="562947" cy="107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D194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858149" y="2258290"/>
              <a:ext cx="499400" cy="1"/>
            </a:xfrm>
            <a:prstGeom prst="line">
              <a:avLst/>
            </a:prstGeom>
            <a:noFill/>
            <a:ln w="15875" cap="flat">
              <a:solidFill>
                <a:srgbClr val="D194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Line"/>
            <p:cNvSpPr/>
            <p:nvPr/>
          </p:nvSpPr>
          <p:spPr>
            <a:xfrm>
              <a:off x="858149" y="1185602"/>
              <a:ext cx="499400" cy="9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5875" cap="flat">
              <a:solidFill>
                <a:srgbClr val="D194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7" name="Group"/>
            <p:cNvGrpSpPr/>
            <p:nvPr/>
          </p:nvGrpSpPr>
          <p:grpSpPr>
            <a:xfrm>
              <a:off x="-1" y="0"/>
              <a:ext cx="858152" cy="4516583"/>
              <a:chOff x="0" y="0"/>
              <a:chExt cx="858150" cy="4516582"/>
            </a:xfrm>
          </p:grpSpPr>
          <p:sp>
            <p:nvSpPr>
              <p:cNvPr id="185" name="Rectangle"/>
              <p:cNvSpPr/>
              <p:nvPr/>
            </p:nvSpPr>
            <p:spPr>
              <a:xfrm rot="16200000">
                <a:off x="-1829217" y="1829216"/>
                <a:ext cx="4516584" cy="858151"/>
              </a:xfrm>
              <a:prstGeom prst="rect">
                <a:avLst/>
              </a:prstGeom>
              <a:solidFill>
                <a:srgbClr val="BC8497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555750">
                  <a:lnSpc>
                    <a:spcPct val="90000"/>
                  </a:lnSpc>
                  <a:spcBef>
                    <a:spcPts val="700"/>
                  </a:spcBef>
                  <a:defRPr sz="35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" name="Existing paid sick days"/>
              <p:cNvSpPr txBox="1"/>
              <p:nvPr/>
            </p:nvSpPr>
            <p:spPr>
              <a:xfrm rot="16200000">
                <a:off x="-1829216" y="1989336"/>
                <a:ext cx="4516583" cy="5379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225" tIns="22225" rIns="22225" bIns="22225" numCol="1" anchor="ctr">
                <a:spAutoFit/>
              </a:bodyPr>
              <a:lstStyle>
                <a:lvl1pPr algn="ctr"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Existing paid sick days</a:t>
                </a:r>
              </a:p>
            </p:txBody>
          </p:sp>
        </p:grpSp>
        <p:grpSp>
          <p:nvGrpSpPr>
            <p:cNvPr id="190" name="Group"/>
            <p:cNvGrpSpPr/>
            <p:nvPr/>
          </p:nvGrpSpPr>
          <p:grpSpPr>
            <a:xfrm>
              <a:off x="1421096" y="756527"/>
              <a:ext cx="2814734" cy="858151"/>
              <a:chOff x="0" y="0"/>
              <a:chExt cx="2814733" cy="858150"/>
            </a:xfrm>
          </p:grpSpPr>
          <p:sp>
            <p:nvSpPr>
              <p:cNvPr id="188" name="Rectangle"/>
              <p:cNvSpPr/>
              <p:nvPr/>
            </p:nvSpPr>
            <p:spPr>
              <a:xfrm>
                <a:off x="-1" y="-1"/>
                <a:ext cx="2814735" cy="858152"/>
              </a:xfrm>
              <a:prstGeom prst="rect">
                <a:avLst/>
              </a:prstGeom>
              <a:solidFill>
                <a:srgbClr val="D194A8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" name="You are ill, caring for sick family member, seeking health care"/>
              <p:cNvSpPr txBox="1"/>
              <p:nvPr/>
            </p:nvSpPr>
            <p:spPr>
              <a:xfrm>
                <a:off x="0" y="47256"/>
                <a:ext cx="2814734" cy="7636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You are ill, caring for sick family member, seeking health care</a:t>
                </a:r>
              </a:p>
            </p:txBody>
          </p:sp>
        </p:grpSp>
        <p:grpSp>
          <p:nvGrpSpPr>
            <p:cNvPr id="193" name="Group"/>
            <p:cNvGrpSpPr/>
            <p:nvPr/>
          </p:nvGrpSpPr>
          <p:grpSpPr>
            <a:xfrm>
              <a:off x="1421096" y="1829215"/>
              <a:ext cx="2814734" cy="858152"/>
              <a:chOff x="0" y="0"/>
              <a:chExt cx="2814733" cy="858150"/>
            </a:xfrm>
          </p:grpSpPr>
          <p:sp>
            <p:nvSpPr>
              <p:cNvPr id="191" name="Rectangle"/>
              <p:cNvSpPr/>
              <p:nvPr/>
            </p:nvSpPr>
            <p:spPr>
              <a:xfrm>
                <a:off x="-1" y="-1"/>
                <a:ext cx="2814735" cy="858152"/>
              </a:xfrm>
              <a:prstGeom prst="rect">
                <a:avLst/>
              </a:prstGeom>
              <a:solidFill>
                <a:srgbClr val="D194A8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" name="Your work place or child's school or daycare is closed by public health order"/>
              <p:cNvSpPr txBox="1"/>
              <p:nvPr/>
            </p:nvSpPr>
            <p:spPr>
              <a:xfrm>
                <a:off x="0" y="47256"/>
                <a:ext cx="2814734" cy="7636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Your work place or child's school or daycare is closed by public health order</a:t>
                </a:r>
              </a:p>
            </p:txBody>
          </p:sp>
        </p:grpSp>
        <p:grpSp>
          <p:nvGrpSpPr>
            <p:cNvPr id="196" name="Group"/>
            <p:cNvGrpSpPr/>
            <p:nvPr/>
          </p:nvGrpSpPr>
          <p:grpSpPr>
            <a:xfrm>
              <a:off x="1421096" y="2901903"/>
              <a:ext cx="2814734" cy="858151"/>
              <a:chOff x="0" y="0"/>
              <a:chExt cx="2814733" cy="858150"/>
            </a:xfrm>
          </p:grpSpPr>
          <p:sp>
            <p:nvSpPr>
              <p:cNvPr id="194" name="Rectangle"/>
              <p:cNvSpPr/>
              <p:nvPr/>
            </p:nvSpPr>
            <p:spPr>
              <a:xfrm>
                <a:off x="-1" y="-1"/>
                <a:ext cx="2814735" cy="858152"/>
              </a:xfrm>
              <a:prstGeom prst="rect">
                <a:avLst/>
              </a:prstGeom>
              <a:solidFill>
                <a:srgbClr val="D194A8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" name="Domestic violence, sexual assault, stalking"/>
              <p:cNvSpPr txBox="1"/>
              <p:nvPr/>
            </p:nvSpPr>
            <p:spPr>
              <a:xfrm>
                <a:off x="0" y="167645"/>
                <a:ext cx="2814734" cy="522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Domestic violence, sexual assault, stalking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ooter Placeholder 2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200" name="Title 3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Washington paid leave minimums</a:t>
            </a:r>
          </a:p>
        </p:txBody>
      </p:sp>
      <p:sp>
        <p:nvSpPr>
          <p:cNvPr id="201" name="Text Placeholder 4"/>
          <p:cNvSpPr txBox="1"/>
          <p:nvPr>
            <p:ph type="body" sz="quarter" idx="1"/>
          </p:nvPr>
        </p:nvSpPr>
        <p:spPr>
          <a:xfrm>
            <a:off x="1097279" y="1846052"/>
            <a:ext cx="4937762" cy="7362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C354D"/>
                </a:solidFill>
              </a:defRPr>
            </a:lvl1pPr>
          </a:lstStyle>
          <a:p>
            <a:pPr/>
            <a:r>
              <a:t>Paid Sick &amp; Safe Leave	</a:t>
            </a:r>
          </a:p>
        </p:txBody>
      </p:sp>
      <p:sp>
        <p:nvSpPr>
          <p:cNvPr id="202" name="Content Placeholder 5"/>
          <p:cNvSpPr txBox="1"/>
          <p:nvPr/>
        </p:nvSpPr>
        <p:spPr>
          <a:xfrm>
            <a:off x="1097279" y="2628054"/>
            <a:ext cx="4937762" cy="373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74320" indent="-274320" defTabSz="9144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700">
                <a:solidFill>
                  <a:srgbClr val="404040"/>
                </a:solidFill>
              </a:defRPr>
            </a:pPr>
            <a:r>
              <a:t>At least 1 hr for every 40 hrs worked </a:t>
            </a:r>
          </a:p>
          <a:p>
            <a:pPr marL="274320" indent="-274320" defTabSz="9144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700">
                <a:solidFill>
                  <a:srgbClr val="404040"/>
                </a:solidFill>
              </a:defRPr>
            </a:pPr>
            <a:r>
              <a:t>Full pay via paycheck</a:t>
            </a:r>
          </a:p>
          <a:p>
            <a:pPr marL="274320" indent="-274320" defTabSz="9144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700">
                <a:solidFill>
                  <a:srgbClr val="404040"/>
                </a:solidFill>
              </a:defRPr>
            </a:pPr>
            <a:r>
              <a:t>Enforced by Dept. Labor &amp; Industries, Seattle, Tacoma</a:t>
            </a:r>
          </a:p>
          <a:p>
            <a:pPr marL="274320" indent="-274320" defTabSz="9144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700">
                <a:solidFill>
                  <a:srgbClr val="404040"/>
                </a:solidFill>
              </a:defRPr>
            </a:pPr>
            <a:r>
              <a:t>C.b.a. or employer policy may provide additional</a:t>
            </a:r>
          </a:p>
        </p:txBody>
      </p:sp>
      <p:sp>
        <p:nvSpPr>
          <p:cNvPr id="203" name="Text Placeholder 6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ClrTx/>
              <a:buSzTx/>
              <a:buFontTx/>
              <a:buNone/>
              <a:defRPr cap="all" sz="2800">
                <a:solidFill>
                  <a:srgbClr val="7C354D"/>
                </a:solidFill>
              </a:defRPr>
            </a:lvl1pPr>
          </a:lstStyle>
          <a:p>
            <a:pPr/>
            <a:r>
              <a:t>Paid Family &amp; Medical Leave</a:t>
            </a:r>
          </a:p>
        </p:txBody>
      </p:sp>
      <p:sp>
        <p:nvSpPr>
          <p:cNvPr id="204" name="Content Placeholder 7"/>
          <p:cNvSpPr txBox="1"/>
          <p:nvPr/>
        </p:nvSpPr>
        <p:spPr>
          <a:xfrm>
            <a:off x="6229003" y="2628053"/>
            <a:ext cx="5009805" cy="3560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74320" indent="-27432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rgbClr val="404040"/>
                </a:solidFill>
              </a:defRPr>
            </a:pPr>
            <a:r>
              <a:t>12 to 18 weeks</a:t>
            </a:r>
            <a:endParaRPr sz="2000"/>
          </a:p>
          <a:p>
            <a:pPr marL="274320" indent="-27432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rgbClr val="404040"/>
                </a:solidFill>
              </a:defRPr>
            </a:pPr>
            <a:r>
              <a:t>Eligibility: 820 hours work in past yr</a:t>
            </a:r>
          </a:p>
          <a:p>
            <a:pPr marL="274320" indent="-27432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rgbClr val="404040"/>
                </a:solidFill>
              </a:defRPr>
            </a:pPr>
            <a:r>
              <a:t>Social insurance program</a:t>
            </a:r>
            <a:endParaRPr sz="2000"/>
          </a:p>
          <a:p>
            <a:pPr marL="274320" indent="-27432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rgbClr val="404040"/>
                </a:solidFill>
              </a:defRPr>
            </a:pPr>
            <a:r>
              <a:t>90% to 60% pay</a:t>
            </a:r>
            <a:endParaRPr sz="2000"/>
          </a:p>
          <a:p>
            <a:pPr marL="274320" indent="-27432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rgbClr val="404040"/>
                </a:solidFill>
              </a:defRPr>
            </a:pPr>
            <a:r>
              <a:t>Apply at paidleave.wa.gov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207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defTabSz="905255">
              <a:defRPr spc="-99" sz="4752">
                <a:solidFill>
                  <a:srgbClr val="7C354D"/>
                </a:solidFill>
              </a:defRPr>
            </a:pPr>
            <a:r>
              <a:t>Gov. Inslee’s emergency order: </a:t>
            </a:r>
            <a:br/>
            <a:r>
              <a:rPr sz="3564"/>
              <a:t>In effect Apr 13-Jun 12 </a:t>
            </a:r>
            <a:r>
              <a:rPr>
                <a:solidFill>
                  <a:srgbClr val="404040"/>
                </a:solidFill>
              </a:rPr>
              <a:t>	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1241367" y="2036861"/>
            <a:ext cx="9914313" cy="41234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800"/>
            </a:pPr>
            <a:r>
              <a:t>Workers defined as </a:t>
            </a:r>
            <a:r>
              <a:rPr u="sng">
                <a:solidFill>
                  <a:srgbClr val="8E58B6"/>
                </a:solidFill>
                <a:uFill>
                  <a:solidFill>
                    <a:srgbClr val="8E58B6"/>
                  </a:solidFill>
                </a:uFill>
                <a:hlinkClick r:id="rId2" invalidUrl="" action="" tgtFrame="" tooltip="" history="1" highlightClick="0" endSnd="0"/>
              </a:rPr>
              <a:t>high-risk</a:t>
            </a:r>
            <a:r>
              <a:t> by CDC have rights to accommodations at work to prevent coronavirus infection, and where not feasible:</a:t>
            </a:r>
          </a:p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Use of employee’s choice of any accrued employer-provided leave or UI</a:t>
            </a:r>
          </a:p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Unpaid leave until safe to return to work</a:t>
            </a:r>
          </a:p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Continuation of health insurance</a:t>
            </a:r>
          </a:p>
          <a:p>
            <a:pPr marL="274320" indent="-274320">
              <a:lnSpc>
                <a:spcPct val="81000"/>
              </a:lnSpc>
              <a:buFont typeface="Arial"/>
              <a:buChar char="•"/>
              <a:defRPr sz="2800"/>
            </a:pPr>
            <a:r>
              <a:t>Protection from retaliation or permanent replacement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oter Placeholder 6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211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Federal COVID-19 response paid leave</a:t>
            </a:r>
          </a:p>
        </p:txBody>
      </p:sp>
      <p:sp>
        <p:nvSpPr>
          <p:cNvPr id="212" name="Content Placeholder 7"/>
          <p:cNvSpPr txBox="1"/>
          <p:nvPr>
            <p:ph type="body" idx="1"/>
          </p:nvPr>
        </p:nvSpPr>
        <p:spPr>
          <a:xfrm>
            <a:off x="1014151" y="1737360"/>
            <a:ext cx="10163697" cy="4564484"/>
          </a:xfrm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96000"/>
              </a:lnSpc>
              <a:buFont typeface="Arial"/>
              <a:buChar char="•"/>
              <a:defRPr sz="2300"/>
            </a:pPr>
            <a:r>
              <a:t>Covers all non-federal public sector; private employers with fewer than 500 U.S.-based employees</a:t>
            </a:r>
            <a:endParaRPr sz="1700"/>
          </a:p>
          <a:p>
            <a:pPr marL="274320" indent="-274320">
              <a:lnSpc>
                <a:spcPct val="96000"/>
              </a:lnSpc>
              <a:buFont typeface="Arial"/>
              <a:buChar char="•"/>
              <a:defRPr sz="2300"/>
            </a:pPr>
            <a:r>
              <a:t>Employers of health care workers &amp; emergency responders, or with fewer than 50 employees can request exclusion for all or some workers</a:t>
            </a:r>
            <a:endParaRPr sz="1700"/>
          </a:p>
          <a:p>
            <a:pPr marL="274320" indent="-274320">
              <a:lnSpc>
                <a:spcPct val="96000"/>
              </a:lnSpc>
              <a:buFont typeface="Arial"/>
              <a:buChar char="•"/>
              <a:defRPr sz="2300"/>
            </a:pPr>
            <a:r>
              <a:t>You must have a job and have work available</a:t>
            </a:r>
            <a:endParaRPr sz="1700"/>
          </a:p>
          <a:p>
            <a:pPr marL="274320" indent="-274320">
              <a:lnSpc>
                <a:spcPct val="72000"/>
              </a:lnSpc>
              <a:buFont typeface="Arial"/>
              <a:buChar char="•"/>
              <a:defRPr sz="2300"/>
            </a:pPr>
            <a:r>
              <a:t>Available April 1-Dec. 31, 2020 only</a:t>
            </a:r>
            <a:endParaRPr sz="1700"/>
          </a:p>
          <a:p>
            <a:pPr marL="274320" indent="-274320">
              <a:lnSpc>
                <a:spcPct val="72000"/>
              </a:lnSpc>
              <a:buFont typeface="Arial"/>
              <a:buChar char="•"/>
              <a:defRPr sz="2300"/>
            </a:pPr>
            <a:r>
              <a:t>Paid by employers, who are reimbursed by IRS </a:t>
            </a:r>
            <a:endParaRPr sz="1700"/>
          </a:p>
          <a:p>
            <a:pPr marL="274320" indent="-274320">
              <a:lnSpc>
                <a:spcPct val="72000"/>
              </a:lnSpc>
              <a:buFont typeface="Arial"/>
              <a:buChar char="•"/>
              <a:defRPr sz="2300"/>
            </a:pPr>
            <a:r>
              <a:t>Enforced by U.S. DOL</a:t>
            </a:r>
          </a:p>
        </p:txBody>
      </p:sp>
      <p:grpSp>
        <p:nvGrpSpPr>
          <p:cNvPr id="224" name="Diagram 4"/>
          <p:cNvGrpSpPr/>
          <p:nvPr/>
        </p:nvGrpSpPr>
        <p:grpSpPr>
          <a:xfrm>
            <a:off x="9301216" y="3393787"/>
            <a:ext cx="1625204" cy="2844105"/>
            <a:chOff x="0" y="0"/>
            <a:chExt cx="1625203" cy="2844104"/>
          </a:xfrm>
        </p:grpSpPr>
        <p:grpSp>
          <p:nvGrpSpPr>
            <p:cNvPr id="215" name="Group"/>
            <p:cNvGrpSpPr/>
            <p:nvPr/>
          </p:nvGrpSpPr>
          <p:grpSpPr>
            <a:xfrm>
              <a:off x="0" y="0"/>
              <a:ext cx="1625204" cy="812601"/>
              <a:chOff x="0" y="0"/>
              <a:chExt cx="1625203" cy="812600"/>
            </a:xfrm>
          </p:grpSpPr>
          <p:sp>
            <p:nvSpPr>
              <p:cNvPr id="213" name="Rounded Rectangle"/>
              <p:cNvSpPr/>
              <p:nvPr/>
            </p:nvSpPr>
            <p:spPr>
              <a:xfrm>
                <a:off x="0" y="0"/>
                <a:ext cx="1625204" cy="812601"/>
              </a:xfrm>
              <a:prstGeom prst="roundRect">
                <a:avLst>
                  <a:gd name="adj" fmla="val 10000"/>
                </a:avLst>
              </a:prstGeom>
              <a:solidFill>
                <a:srgbClr val="4E75A3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4" name="Federal COVID, ends Dec. 31"/>
              <p:cNvSpPr txBox="1"/>
              <p:nvPr/>
            </p:nvSpPr>
            <p:spPr>
              <a:xfrm>
                <a:off x="35864" y="104675"/>
                <a:ext cx="1553474" cy="603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129" tIns="24129" rIns="24129" bIns="24129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Federal COVID, ends Dec. 31</a:t>
                </a:r>
              </a:p>
            </p:txBody>
          </p:sp>
        </p:grpSp>
        <p:sp>
          <p:nvSpPr>
            <p:cNvPr id="216" name="Line"/>
            <p:cNvSpPr/>
            <p:nvPr/>
          </p:nvSpPr>
          <p:spPr>
            <a:xfrm>
              <a:off x="162519" y="812601"/>
              <a:ext cx="162521" cy="609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19" name="Group"/>
            <p:cNvGrpSpPr/>
            <p:nvPr/>
          </p:nvGrpSpPr>
          <p:grpSpPr>
            <a:xfrm>
              <a:off x="325041" y="1015752"/>
              <a:ext cx="1300163" cy="812601"/>
              <a:chOff x="0" y="0"/>
              <a:chExt cx="1300162" cy="812600"/>
            </a:xfrm>
          </p:grpSpPr>
          <p:sp>
            <p:nvSpPr>
              <p:cNvPr id="217" name="Rounded Rectangle"/>
              <p:cNvSpPr/>
              <p:nvPr/>
            </p:nvSpPr>
            <p:spPr>
              <a:xfrm>
                <a:off x="0" y="0"/>
                <a:ext cx="1300163" cy="812601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rgbClr val="4E75A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/>
                </a:pPr>
              </a:p>
            </p:txBody>
          </p:sp>
          <p:sp>
            <p:nvSpPr>
              <p:cNvPr id="218" name="Sick Leave: 10 days for most COVID needs"/>
              <p:cNvSpPr txBox="1"/>
              <p:nvPr/>
            </p:nvSpPr>
            <p:spPr>
              <a:xfrm>
                <a:off x="32054" y="123090"/>
                <a:ext cx="1236053" cy="5664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6509" tIns="16509" rIns="16509" bIns="16509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/>
                </a:lvl1pPr>
              </a:lstStyle>
              <a:p>
                <a:pPr/>
                <a:r>
                  <a:t>Sick Leave: 10 days for most COVID needs</a:t>
                </a:r>
              </a:p>
            </p:txBody>
          </p:sp>
        </p:grpSp>
        <p:sp>
          <p:nvSpPr>
            <p:cNvPr id="220" name="Line"/>
            <p:cNvSpPr/>
            <p:nvPr/>
          </p:nvSpPr>
          <p:spPr>
            <a:xfrm>
              <a:off x="162519" y="812601"/>
              <a:ext cx="162521" cy="162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838F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23" name="Group"/>
            <p:cNvGrpSpPr/>
            <p:nvPr/>
          </p:nvGrpSpPr>
          <p:grpSpPr>
            <a:xfrm>
              <a:off x="325041" y="2031503"/>
              <a:ext cx="1300163" cy="812602"/>
              <a:chOff x="0" y="0"/>
              <a:chExt cx="1300162" cy="812600"/>
            </a:xfrm>
          </p:grpSpPr>
          <p:sp>
            <p:nvSpPr>
              <p:cNvPr id="221" name="Rounded Rectangle"/>
              <p:cNvSpPr/>
              <p:nvPr/>
            </p:nvSpPr>
            <p:spPr>
              <a:xfrm>
                <a:off x="0" y="0"/>
                <a:ext cx="1300163" cy="812601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5875" cap="flat">
                <a:solidFill>
                  <a:srgbClr val="4E75A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/>
                </a:pPr>
              </a:p>
            </p:txBody>
          </p:sp>
          <p:sp>
            <p:nvSpPr>
              <p:cNvPr id="222" name="FMLA expansion: 2 wks unpaid, 10 wks paid for childcare only"/>
              <p:cNvSpPr txBox="1"/>
              <p:nvPr/>
            </p:nvSpPr>
            <p:spPr>
              <a:xfrm>
                <a:off x="32054" y="37365"/>
                <a:ext cx="1236053" cy="7378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6509" tIns="16509" rIns="16509" bIns="16509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/>
                </a:lvl1pPr>
              </a:lstStyle>
              <a:p>
                <a:pPr/>
                <a:r>
                  <a:t>FMLA expansion: 2 wks unpaid, 10 wks paid for childcare only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ooter Placeholder 3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227" name="Title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Federal Emergency Paid Sick Time</a:t>
            </a:r>
          </a:p>
        </p:txBody>
      </p:sp>
      <p:sp>
        <p:nvSpPr>
          <p:cNvPr id="228" name="Text Placeholder 5"/>
          <p:cNvSpPr txBox="1"/>
          <p:nvPr>
            <p:ph type="body" sz="half" idx="1"/>
          </p:nvPr>
        </p:nvSpPr>
        <p:spPr>
          <a:xfrm>
            <a:off x="5563985" y="2305395"/>
            <a:ext cx="6003493" cy="3901441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Font typeface="Arial"/>
              <a:buChar char="•"/>
              <a:defRPr b="1" sz="2800"/>
            </a:pPr>
            <a:r>
              <a:t>In addition </a:t>
            </a:r>
            <a:r>
              <a:rPr b="0"/>
              <a:t>to any other leave</a:t>
            </a:r>
            <a:endParaRPr b="0"/>
          </a:p>
          <a:p>
            <a:pPr marL="274320" indent="-274320">
              <a:spcBef>
                <a:spcPts val="600"/>
              </a:spcBef>
              <a:buFont typeface="Arial"/>
              <a:buChar char="•"/>
              <a:defRPr sz="2800"/>
            </a:pPr>
            <a:r>
              <a:t>10 days (80 hrs)</a:t>
            </a:r>
          </a:p>
          <a:p>
            <a:pPr marL="274320" indent="-274320">
              <a:spcBef>
                <a:spcPts val="600"/>
              </a:spcBef>
              <a:buFont typeface="Arial"/>
              <a:buChar char="•"/>
              <a:defRPr sz="2800"/>
            </a:pPr>
            <a:r>
              <a:t>Prorated for part time</a:t>
            </a:r>
          </a:p>
          <a:p>
            <a:pPr marL="274320" indent="-274320">
              <a:spcBef>
                <a:spcPts val="600"/>
              </a:spcBef>
              <a:buFont typeface="Arial"/>
              <a:buChar char="•"/>
              <a:defRPr sz="2800"/>
            </a:pPr>
            <a:r>
              <a:t>Full pay up to $511 per day for self </a:t>
            </a:r>
          </a:p>
          <a:p>
            <a:pPr marL="274320" indent="-274320">
              <a:spcBef>
                <a:spcPts val="600"/>
              </a:spcBef>
              <a:buFont typeface="Arial"/>
              <a:buChar char="•"/>
              <a:defRPr sz="2800"/>
            </a:pPr>
            <a:r>
              <a:t>2/3 pay up to $200 per day for caring for someone else (may “top off”)</a:t>
            </a:r>
          </a:p>
          <a:p>
            <a:pPr marL="274320" indent="-274320">
              <a:spcBef>
                <a:spcPts val="600"/>
              </a:spcBef>
              <a:buFont typeface="Arial"/>
              <a:buChar char="•"/>
              <a:defRPr sz="2800"/>
            </a:pPr>
            <a:r>
              <a:t>Your choice when to use</a:t>
            </a:r>
          </a:p>
        </p:txBody>
      </p:sp>
      <p:grpSp>
        <p:nvGrpSpPr>
          <p:cNvPr id="248" name="Diagram 4"/>
          <p:cNvGrpSpPr/>
          <p:nvPr/>
        </p:nvGrpSpPr>
        <p:grpSpPr>
          <a:xfrm>
            <a:off x="761330" y="1884583"/>
            <a:ext cx="4299213" cy="4269238"/>
            <a:chOff x="0" y="0"/>
            <a:chExt cx="4299211" cy="4269237"/>
          </a:xfrm>
        </p:grpSpPr>
        <p:sp>
          <p:nvSpPr>
            <p:cNvPr id="229" name="Line"/>
            <p:cNvSpPr/>
            <p:nvPr/>
          </p:nvSpPr>
          <p:spPr>
            <a:xfrm>
              <a:off x="886304" y="2134618"/>
              <a:ext cx="568818" cy="162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ts val="700"/>
                </a:spcBef>
                <a:defRPr sz="600"/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886304" y="2134618"/>
              <a:ext cx="568818" cy="54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886304" y="1592680"/>
              <a:ext cx="568818" cy="54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ts val="700"/>
                </a:spcBef>
                <a:defRPr sz="500"/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886304" y="508805"/>
              <a:ext cx="568818" cy="162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15875" cap="flat">
              <a:solidFill>
                <a:srgbClr val="C182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ts val="700"/>
                </a:spcBef>
                <a:defRPr sz="600"/>
              </a:pPr>
            </a:p>
          </p:txBody>
        </p:sp>
        <p:grpSp>
          <p:nvGrpSpPr>
            <p:cNvPr id="235" name="Group"/>
            <p:cNvGrpSpPr/>
            <p:nvPr/>
          </p:nvGrpSpPr>
          <p:grpSpPr>
            <a:xfrm>
              <a:off x="-1" y="0"/>
              <a:ext cx="905512" cy="4269238"/>
              <a:chOff x="0" y="0"/>
              <a:chExt cx="905510" cy="4269237"/>
            </a:xfrm>
          </p:grpSpPr>
          <p:sp>
            <p:nvSpPr>
              <p:cNvPr id="233" name="Rectangle"/>
              <p:cNvSpPr/>
              <p:nvPr/>
            </p:nvSpPr>
            <p:spPr>
              <a:xfrm rot="16200000">
                <a:off x="-1681864" y="1701068"/>
                <a:ext cx="4269238" cy="867101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4" name="Federal COVID-19 paid sick leave"/>
              <p:cNvSpPr txBox="1"/>
              <p:nvPr/>
            </p:nvSpPr>
            <p:spPr>
              <a:xfrm rot="16200000">
                <a:off x="-1681864" y="1681863"/>
                <a:ext cx="4269238" cy="905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8415" tIns="18415" rIns="18415" bIns="18415" numCol="1" anchor="ctr">
                <a:spAutoFit/>
              </a:bodyPr>
              <a:lstStyle>
                <a:lvl1pPr algn="ctr" defTabSz="1289050">
                  <a:lnSpc>
                    <a:spcPct val="90000"/>
                  </a:lnSpc>
                  <a:spcBef>
                    <a:spcPts val="1200"/>
                  </a:spcBef>
                  <a:defRPr sz="2900"/>
                </a:lvl1pPr>
              </a:lstStyle>
              <a:p>
                <a:pPr/>
                <a:r>
                  <a:t>Federal COVID-19 paid sick leave</a:t>
                </a:r>
              </a:p>
            </p:txBody>
          </p:sp>
        </p:grpSp>
        <p:grpSp>
          <p:nvGrpSpPr>
            <p:cNvPr id="238" name="Group"/>
            <p:cNvGrpSpPr/>
            <p:nvPr/>
          </p:nvGrpSpPr>
          <p:grpSpPr>
            <a:xfrm>
              <a:off x="1455122" y="69384"/>
              <a:ext cx="2844090" cy="878841"/>
              <a:chOff x="0" y="0"/>
              <a:chExt cx="2844088" cy="878839"/>
            </a:xfrm>
          </p:grpSpPr>
          <p:sp>
            <p:nvSpPr>
              <p:cNvPr id="236" name="Rectangle"/>
              <p:cNvSpPr/>
              <p:nvPr/>
            </p:nvSpPr>
            <p:spPr>
              <a:xfrm>
                <a:off x="0" y="5870"/>
                <a:ext cx="2844089" cy="867101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7" name="You have been ordered or advised by health provider to self-quarantine"/>
              <p:cNvSpPr txBox="1"/>
              <p:nvPr/>
            </p:nvSpPr>
            <p:spPr>
              <a:xfrm>
                <a:off x="0" y="0"/>
                <a:ext cx="2844089" cy="878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pPr/>
                <a:r>
                  <a:t>You have been ordered or advised by health provider to self-quarantine</a:t>
                </a:r>
              </a:p>
            </p:txBody>
          </p:sp>
        </p:grpSp>
        <p:grpSp>
          <p:nvGrpSpPr>
            <p:cNvPr id="241" name="Group"/>
            <p:cNvGrpSpPr/>
            <p:nvPr/>
          </p:nvGrpSpPr>
          <p:grpSpPr>
            <a:xfrm>
              <a:off x="1455122" y="1159130"/>
              <a:ext cx="2844090" cy="867101"/>
              <a:chOff x="0" y="0"/>
              <a:chExt cx="2844088" cy="867099"/>
            </a:xfrm>
          </p:grpSpPr>
          <p:sp>
            <p:nvSpPr>
              <p:cNvPr id="239" name="Rectangle"/>
              <p:cNvSpPr/>
              <p:nvPr/>
            </p:nvSpPr>
            <p:spPr>
              <a:xfrm>
                <a:off x="0" y="0"/>
                <a:ext cx="2844089" cy="867100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sz="2000"/>
                </a:pPr>
              </a:p>
            </p:txBody>
          </p:sp>
          <p:sp>
            <p:nvSpPr>
              <p:cNvPr id="240" name="You have COVID-19 or are seeking diagnosis"/>
              <p:cNvSpPr txBox="1"/>
              <p:nvPr/>
            </p:nvSpPr>
            <p:spPr>
              <a:xfrm>
                <a:off x="0" y="131289"/>
                <a:ext cx="2844089" cy="6045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pPr/>
                <a:r>
                  <a:t>You have COVID-19 or are seeking diagnosis</a:t>
                </a:r>
              </a:p>
            </p:txBody>
          </p:sp>
        </p:grpSp>
        <p:grpSp>
          <p:nvGrpSpPr>
            <p:cNvPr id="244" name="Group"/>
            <p:cNvGrpSpPr/>
            <p:nvPr/>
          </p:nvGrpSpPr>
          <p:grpSpPr>
            <a:xfrm>
              <a:off x="1455122" y="2237136"/>
              <a:ext cx="2844090" cy="878841"/>
              <a:chOff x="0" y="0"/>
              <a:chExt cx="2844088" cy="878839"/>
            </a:xfrm>
          </p:grpSpPr>
          <p:sp>
            <p:nvSpPr>
              <p:cNvPr id="242" name="Rectangle"/>
              <p:cNvSpPr/>
              <p:nvPr/>
            </p:nvSpPr>
            <p:spPr>
              <a:xfrm>
                <a:off x="0" y="5870"/>
                <a:ext cx="2844089" cy="867101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sz="2000"/>
                </a:pPr>
              </a:p>
            </p:txBody>
          </p:sp>
          <p:sp>
            <p:nvSpPr>
              <p:cNvPr id="243" name="You're caring for someone who is quarantined or may have COVID-19"/>
              <p:cNvSpPr txBox="1"/>
              <p:nvPr/>
            </p:nvSpPr>
            <p:spPr>
              <a:xfrm>
                <a:off x="0" y="0"/>
                <a:ext cx="2844089" cy="878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pPr/>
                <a:r>
                  <a:t>You're caring for someone who is quarantined or may have COVID-19</a:t>
                </a:r>
              </a:p>
            </p:txBody>
          </p:sp>
        </p:grpSp>
        <p:grpSp>
          <p:nvGrpSpPr>
            <p:cNvPr id="247" name="Group"/>
            <p:cNvGrpSpPr/>
            <p:nvPr/>
          </p:nvGrpSpPr>
          <p:grpSpPr>
            <a:xfrm>
              <a:off x="1455122" y="3321011"/>
              <a:ext cx="2844090" cy="878841"/>
              <a:chOff x="0" y="0"/>
              <a:chExt cx="2844088" cy="878839"/>
            </a:xfrm>
          </p:grpSpPr>
          <p:sp>
            <p:nvSpPr>
              <p:cNvPr id="245" name="Rectangle"/>
              <p:cNvSpPr/>
              <p:nvPr/>
            </p:nvSpPr>
            <p:spPr>
              <a:xfrm>
                <a:off x="0" y="5870"/>
                <a:ext cx="2844089" cy="867101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sz="2000"/>
                </a:pPr>
              </a:p>
            </p:txBody>
          </p:sp>
          <p:sp>
            <p:nvSpPr>
              <p:cNvPr id="246" name="You child's school or childcare is closed due to COVID-19"/>
              <p:cNvSpPr txBox="1"/>
              <p:nvPr/>
            </p:nvSpPr>
            <p:spPr>
              <a:xfrm>
                <a:off x="0" y="0"/>
                <a:ext cx="2844089" cy="878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pPr/>
                <a:r>
                  <a:t>You child's school or childcare is closed due to COVID-19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ooter Placeholder 6"/>
          <p:cNvSpPr txBox="1"/>
          <p:nvPr/>
        </p:nvSpPr>
        <p:spPr>
          <a:xfrm>
            <a:off x="3731905" y="6526777"/>
            <a:ext cx="47313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cap="all" sz="900">
                <a:solidFill>
                  <a:srgbClr val="FFFFFF"/>
                </a:solidFill>
              </a:defRPr>
            </a:lvl1pPr>
          </a:lstStyle>
          <a:p>
            <a:pPr/>
            <a:r>
              <a:t>opportunityinstitute.org</a:t>
            </a:r>
          </a:p>
        </p:txBody>
      </p:sp>
      <p:sp>
        <p:nvSpPr>
          <p:cNvPr id="251" name="Title 7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7C354D"/>
                </a:solidFill>
              </a:defRPr>
            </a:lvl1pPr>
          </a:lstStyle>
          <a:p>
            <a:pPr/>
            <a:r>
              <a:t>Federal COVID-19 FMLA Expansion</a:t>
            </a:r>
          </a:p>
        </p:txBody>
      </p:sp>
      <p:sp>
        <p:nvSpPr>
          <p:cNvPr id="252" name="Content Placeholder 8"/>
          <p:cNvSpPr txBox="1"/>
          <p:nvPr>
            <p:ph type="body" sz="half" idx="1"/>
          </p:nvPr>
        </p:nvSpPr>
        <p:spPr>
          <a:xfrm>
            <a:off x="4854632" y="1784464"/>
            <a:ext cx="6794270" cy="4765965"/>
          </a:xfrm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88000"/>
              </a:lnSpc>
              <a:buFont typeface="Arial"/>
              <a:buChar char="•"/>
              <a:defRPr sz="2500"/>
            </a:pPr>
            <a:r>
              <a:t>1</a:t>
            </a:r>
            <a:r>
              <a:rPr baseline="30000"/>
              <a:t>st</a:t>
            </a:r>
            <a:r>
              <a:t> 2 weeks unpaid (can use sick leave); </a:t>
            </a:r>
            <a:br/>
            <a:r>
              <a:t>10 weeks paid</a:t>
            </a:r>
            <a:endParaRPr sz="1800"/>
          </a:p>
          <a:p>
            <a:pPr marL="274320" indent="-274320">
              <a:lnSpc>
                <a:spcPct val="88000"/>
              </a:lnSpc>
              <a:buFont typeface="Arial"/>
              <a:buChar char="•"/>
              <a:defRPr sz="2500"/>
            </a:pPr>
            <a:r>
              <a:t>2/3 of usual wage up to $200 per day (total up to $10,000; may “top off” or supplement)</a:t>
            </a:r>
            <a:endParaRPr sz="2800"/>
          </a:p>
          <a:p>
            <a:pPr marL="274320" indent="-274320">
              <a:lnSpc>
                <a:spcPct val="88000"/>
              </a:lnSpc>
              <a:buFont typeface="Arial"/>
              <a:buChar char="•"/>
              <a:defRPr sz="2500"/>
            </a:pPr>
            <a:r>
              <a:t>Eligibility: with employer 30+ days</a:t>
            </a:r>
            <a:endParaRPr sz="1800"/>
          </a:p>
          <a:p>
            <a:pPr marL="274320" indent="-274320">
              <a:lnSpc>
                <a:spcPct val="88000"/>
              </a:lnSpc>
              <a:buFont typeface="Arial"/>
              <a:buChar char="•"/>
              <a:defRPr sz="2500"/>
            </a:pPr>
            <a:r>
              <a:t>Job protection in firms with 25+ employees</a:t>
            </a:r>
            <a:endParaRPr sz="2800"/>
          </a:p>
          <a:p>
            <a:pPr marL="274320" indent="-274320">
              <a:lnSpc>
                <a:spcPct val="88000"/>
              </a:lnSpc>
              <a:buFont typeface="Arial"/>
              <a:buChar char="•"/>
              <a:defRPr sz="2500"/>
            </a:pPr>
            <a:r>
              <a:t>Employers may deduct any FMLA taken within last 12 months and restrict future FMLA </a:t>
            </a:r>
            <a:br/>
            <a:r>
              <a:t>(</a:t>
            </a:r>
            <a:r>
              <a:rPr i="1"/>
              <a:t>no impact on WA PFML)</a:t>
            </a:r>
          </a:p>
        </p:txBody>
      </p:sp>
      <p:grpSp>
        <p:nvGrpSpPr>
          <p:cNvPr id="260" name="Diagram 4"/>
          <p:cNvGrpSpPr/>
          <p:nvPr/>
        </p:nvGrpSpPr>
        <p:grpSpPr>
          <a:xfrm>
            <a:off x="715220" y="1928948"/>
            <a:ext cx="3950463" cy="4194362"/>
            <a:chOff x="0" y="0"/>
            <a:chExt cx="3950462" cy="4194361"/>
          </a:xfrm>
        </p:grpSpPr>
        <p:sp>
          <p:nvSpPr>
            <p:cNvPr id="253" name="Line"/>
            <p:cNvSpPr/>
            <p:nvPr/>
          </p:nvSpPr>
          <p:spPr>
            <a:xfrm>
              <a:off x="813752" y="2097180"/>
              <a:ext cx="522786" cy="1"/>
            </a:xfrm>
            <a:prstGeom prst="line">
              <a:avLst/>
            </a:prstGeom>
            <a:noFill/>
            <a:ln w="15875" cap="flat">
              <a:solidFill>
                <a:srgbClr val="657D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56" name="Group"/>
            <p:cNvGrpSpPr/>
            <p:nvPr/>
          </p:nvGrpSpPr>
          <p:grpSpPr>
            <a:xfrm>
              <a:off x="-1" y="0"/>
              <a:ext cx="830582" cy="4194362"/>
              <a:chOff x="0" y="0"/>
              <a:chExt cx="830580" cy="4194361"/>
            </a:xfrm>
          </p:grpSpPr>
          <p:sp>
            <p:nvSpPr>
              <p:cNvPr id="254" name="Rectangle"/>
              <p:cNvSpPr/>
              <p:nvPr/>
            </p:nvSpPr>
            <p:spPr>
              <a:xfrm rot="16200000">
                <a:off x="-1681891" y="1698716"/>
                <a:ext cx="4194362" cy="796929"/>
              </a:xfrm>
              <a:prstGeom prst="rect">
                <a:avLst/>
              </a:prstGeom>
              <a:solidFill>
                <a:schemeClr val="accent6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ts val="700"/>
                  </a:spcBef>
                  <a:defRPr sz="2700"/>
                </a:pPr>
              </a:p>
            </p:txBody>
          </p:sp>
          <p:sp>
            <p:nvSpPr>
              <p:cNvPr id="255" name="Federal COVID-19 paid family leave"/>
              <p:cNvSpPr txBox="1"/>
              <p:nvPr/>
            </p:nvSpPr>
            <p:spPr>
              <a:xfrm rot="16200000">
                <a:off x="-1681891" y="1681890"/>
                <a:ext cx="4194362" cy="830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7145" tIns="17145" rIns="17145" bIns="17145" numCol="1" anchor="ctr">
                <a:spAutoFit/>
              </a:bodyPr>
              <a:lstStyle>
                <a:lvl1pPr algn="ctr" defTabSz="1200150">
                  <a:lnSpc>
                    <a:spcPct val="90000"/>
                  </a:lnSpc>
                  <a:spcBef>
                    <a:spcPts val="1100"/>
                  </a:spcBef>
                  <a:defRPr sz="2700"/>
                </a:lvl1pPr>
              </a:lstStyle>
              <a:p>
                <a:pPr/>
                <a:r>
                  <a:t>Federal COVID-19 paid family leave</a:t>
                </a:r>
              </a:p>
            </p:txBody>
          </p:sp>
        </p:grpSp>
        <p:grpSp>
          <p:nvGrpSpPr>
            <p:cNvPr id="259" name="Group"/>
            <p:cNvGrpSpPr/>
            <p:nvPr/>
          </p:nvGrpSpPr>
          <p:grpSpPr>
            <a:xfrm>
              <a:off x="1336537" y="1694590"/>
              <a:ext cx="2613926" cy="805181"/>
              <a:chOff x="0" y="0"/>
              <a:chExt cx="2613924" cy="805179"/>
            </a:xfrm>
          </p:grpSpPr>
          <p:sp>
            <p:nvSpPr>
              <p:cNvPr id="257" name="Rectangle"/>
              <p:cNvSpPr/>
              <p:nvPr/>
            </p:nvSpPr>
            <p:spPr>
              <a:xfrm>
                <a:off x="0" y="4125"/>
                <a:ext cx="2613925" cy="796929"/>
              </a:xfrm>
              <a:prstGeom prst="rect">
                <a:avLst/>
              </a:prstGeom>
              <a:solidFill>
                <a:schemeClr val="accent6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</a:pPr>
              </a:p>
            </p:txBody>
          </p:sp>
          <p:sp>
            <p:nvSpPr>
              <p:cNvPr id="258" name="Your child's school or daycare is closed due to coronavirus"/>
              <p:cNvSpPr txBox="1"/>
              <p:nvPr/>
            </p:nvSpPr>
            <p:spPr>
              <a:xfrm>
                <a:off x="0" y="0"/>
                <a:ext cx="2613925" cy="805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</a:lvl1pPr>
              </a:lstStyle>
              <a:p>
                <a:pPr/>
                <a:r>
                  <a:t>Your child's school or daycare is closed due to coronavirus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Retrospec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Retrospec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